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9"/>
  </p:notesMasterIdLst>
  <p:sldIdLst>
    <p:sldId id="270" r:id="rId2"/>
    <p:sldId id="269" r:id="rId3"/>
    <p:sldId id="267" r:id="rId4"/>
    <p:sldId id="273" r:id="rId5"/>
    <p:sldId id="378" r:id="rId6"/>
    <p:sldId id="377" r:id="rId7"/>
    <p:sldId id="384" r:id="rId8"/>
    <p:sldId id="445" r:id="rId9"/>
    <p:sldId id="446" r:id="rId10"/>
    <p:sldId id="385" r:id="rId11"/>
    <p:sldId id="386" r:id="rId12"/>
    <p:sldId id="389" r:id="rId13"/>
    <p:sldId id="380" r:id="rId14"/>
    <p:sldId id="379" r:id="rId15"/>
    <p:sldId id="390" r:id="rId16"/>
    <p:sldId id="391" r:id="rId17"/>
    <p:sldId id="373" r:id="rId18"/>
    <p:sldId id="382" r:id="rId19"/>
    <p:sldId id="381" r:id="rId20"/>
    <p:sldId id="374" r:id="rId21"/>
    <p:sldId id="272" r:id="rId22"/>
    <p:sldId id="308" r:id="rId23"/>
    <p:sldId id="309" r:id="rId24"/>
    <p:sldId id="444" r:id="rId25"/>
    <p:sldId id="307" r:id="rId26"/>
    <p:sldId id="387" r:id="rId27"/>
    <p:sldId id="415" r:id="rId28"/>
    <p:sldId id="383" r:id="rId29"/>
    <p:sldId id="443" r:id="rId30"/>
    <p:sldId id="276" r:id="rId31"/>
    <p:sldId id="315" r:id="rId32"/>
    <p:sldId id="311" r:id="rId33"/>
    <p:sldId id="406" r:id="rId34"/>
    <p:sldId id="310" r:id="rId35"/>
    <p:sldId id="334" r:id="rId36"/>
    <p:sldId id="442" r:id="rId37"/>
    <p:sldId id="335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3" autoAdjust="0"/>
    <p:restoredTop sz="93600" autoAdjust="0"/>
  </p:normalViewPr>
  <p:slideViewPr>
    <p:cSldViewPr>
      <p:cViewPr varScale="1">
        <p:scale>
          <a:sx n="109" d="100"/>
          <a:sy n="109" d="100"/>
        </p:scale>
        <p:origin x="-175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735E0-A94D-4558-A567-F1EE5B8203EC}" type="datetimeFigureOut">
              <a:rPr lang="ru-RU" smtClean="0"/>
              <a:pPr/>
              <a:t>01.07.2014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C161D4-30D3-4648-8A12-15CBE6027C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318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C161D4-30D3-4648-8A12-15CBE6027CD7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42C6-57C0-4CD7-BAED-74E44CE0F020}" type="datetimeFigureOut">
              <a:rPr lang="ru-RU" smtClean="0"/>
              <a:pPr/>
              <a:t>01.07.2014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FD20-5BED-441E-8A75-3D1C507DB2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42C6-57C0-4CD7-BAED-74E44CE0F020}" type="datetimeFigureOut">
              <a:rPr lang="ru-RU" smtClean="0"/>
              <a:pPr/>
              <a:t>01.07.2014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FD20-5BED-441E-8A75-3D1C507DB2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42C6-57C0-4CD7-BAED-74E44CE0F020}" type="datetimeFigureOut">
              <a:rPr lang="ru-RU" smtClean="0"/>
              <a:pPr/>
              <a:t>01.07.2014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FD20-5BED-441E-8A75-3D1C507DB2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42C6-57C0-4CD7-BAED-74E44CE0F020}" type="datetimeFigureOut">
              <a:rPr lang="ru-RU" smtClean="0"/>
              <a:pPr/>
              <a:t>01.07.2014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FD20-5BED-441E-8A75-3D1C507DB2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42C6-57C0-4CD7-BAED-74E44CE0F020}" type="datetimeFigureOut">
              <a:rPr lang="ru-RU" smtClean="0"/>
              <a:pPr/>
              <a:t>01.07.2014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826FD20-5BED-441E-8A75-3D1C507DB2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42C6-57C0-4CD7-BAED-74E44CE0F020}" type="datetimeFigureOut">
              <a:rPr lang="ru-RU" smtClean="0"/>
              <a:pPr/>
              <a:t>01.07.2014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FD20-5BED-441E-8A75-3D1C507DB2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42C6-57C0-4CD7-BAED-74E44CE0F020}" type="datetimeFigureOut">
              <a:rPr lang="ru-RU" smtClean="0"/>
              <a:pPr/>
              <a:t>01.07.2014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FD20-5BED-441E-8A75-3D1C507DB2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42C6-57C0-4CD7-BAED-74E44CE0F020}" type="datetimeFigureOut">
              <a:rPr lang="ru-RU" smtClean="0"/>
              <a:pPr/>
              <a:t>01.07.2014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FD20-5BED-441E-8A75-3D1C507DB2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42C6-57C0-4CD7-BAED-74E44CE0F020}" type="datetimeFigureOut">
              <a:rPr lang="ru-RU" smtClean="0"/>
              <a:pPr/>
              <a:t>01.07.2014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FD20-5BED-441E-8A75-3D1C507DB2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42C6-57C0-4CD7-BAED-74E44CE0F020}" type="datetimeFigureOut">
              <a:rPr lang="ru-RU" smtClean="0"/>
              <a:pPr/>
              <a:t>01.07.2014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FD20-5BED-441E-8A75-3D1C507DB2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42C6-57C0-4CD7-BAED-74E44CE0F020}" type="datetimeFigureOut">
              <a:rPr lang="ru-RU" smtClean="0"/>
              <a:pPr/>
              <a:t>01.07.2014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FD20-5BED-441E-8A75-3D1C507DB2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D0142C6-57C0-4CD7-BAED-74E44CE0F020}" type="datetimeFigureOut">
              <a:rPr lang="ru-RU" smtClean="0"/>
              <a:pPr/>
              <a:t>01.07.2014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826FD20-5BED-441E-8A75-3D1C507DB23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../&#1084;&#1091;&#1079;&#1099;&#1082;&#1072;%20&#1082;%20&#1074;&#1099;&#1089;&#1090;&#1072;&#1074;&#1082;&#1077;%20&#1095;&#1072;&#1089;&#1090;&#1100;%201%20(25.06.14)/&#1043;&#1083;&#1080;&#1085;&#1082;&#1072;%20&#1052;.%20&#1042;&#1072;&#1083;&#1100;&#1089;%20&#1080;&#1079;%20&#1086;&#1087;&#1077;&#1088;&#1099;%20&#1048;&#1074;&#1072;&#1085;%20&#1057;&#1091;&#1089;&#1072;&#1085;&#1080;&#1085;.mp3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../&#1084;&#1091;&#1079;&#1099;&#1082;&#1072;%20&#1082;%20&#1074;&#1099;&#1089;&#1090;&#1072;&#1074;&#1082;&#1077;%20&#1095;&#1072;&#1089;&#1090;&#1100;%201%20(25.06.14)/&#1043;&#1083;&#1080;&#1085;&#1082;&#1072;%20&#1052;.%20&#1059;&#1074;&#1077;&#1088;&#1090;&#1102;&#1088;&#1072;%20&#1082;%20&#1086;&#1087;&#1077;&#1088;&#1077;%20&#1056;&#1091;&#1089;&#1083;&#1072;&#1085;%20&#1080;%20&#1051;&#1102;&#1076;&#1084;&#1080;&#1083;&#1072;%20(&#1086;&#1088;&#1082;&#1077;&#1089;&#1090;&#1088;%20&#1041;&#1086;&#1083;&#1100;&#1096;&#1086;&#1075;&#1086;%20&#1090;&#1077;&#1072;&#1090;&#1088;&#1072;%20&#1057;&#1057;&#1057;&#1056;,%20&#1076;&#1080;&#1088;.%20&#1045;.%20&#1057;&#1074;&#1077;&#1090;&#1083;&#1072;&#1085;&#1086;&#1074;).mp3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../&#1084;&#1091;&#1079;&#1099;&#1082;&#1072;%20&#1082;%20&#1074;&#1099;&#1089;&#1090;&#1072;&#1074;&#1082;&#1077;%20&#1095;&#1072;&#1089;&#1090;&#1100;%201%20(25.06.14)/&#1041;&#1086;&#1088;&#1086;&#1076;&#1080;&#1085;%20&#1040;.%20&#1055;.%20&#1087;&#1077;&#1089;&#1085;&#1103;%20&#1085;&#1077;&#1074;&#1086;&#1083;&#1100;&#1085;&#1080;&#1094;.mp3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30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6.jpeg"/><Relationship Id="rId7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8.jpeg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1520" y="692696"/>
            <a:ext cx="82809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Музыкальное искусство России</a:t>
            </a:r>
            <a:endParaRPr lang="ru-RU" sz="6600" b="1" dirty="0">
              <a:solidFill>
                <a:schemeClr val="accent1">
                  <a:lumMod val="60000"/>
                  <a:lumOff val="4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7524" y="3550704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Великие </a:t>
            </a:r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русские композиторы</a:t>
            </a:r>
          </a:p>
          <a:p>
            <a:pPr algn="ctr"/>
            <a:r>
              <a:rPr lang="en-US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XIX</a:t>
            </a:r>
            <a:r>
              <a:rPr lang="ru-RU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первой половины</a:t>
            </a:r>
            <a:r>
              <a:rPr lang="en-US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XX</a:t>
            </a:r>
            <a:r>
              <a:rPr lang="ru-RU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века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55776" y="5229200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Часть первая</a:t>
            </a:r>
            <a:endParaRPr lang="ru-RU" sz="3200" b="1" dirty="0">
              <a:solidFill>
                <a:schemeClr val="tx2">
                  <a:lumMod val="1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5013176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51920" y="332656"/>
            <a:ext cx="3024336" cy="40011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orbel" pitchFamily="34" charset="0"/>
              </a:rPr>
              <a:t>Опера «Иван Сусанин»</a:t>
            </a:r>
            <a:endParaRPr lang="ru-RU" sz="2000" b="1" dirty="0">
              <a:latin typeface="Corbe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71800" y="6309320"/>
            <a:ext cx="54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hlinkClick r:id="rId3" action="ppaction://hlinkfile"/>
              </a:rPr>
              <a:t>Вальс из оперы «Иван Сусанин» слушать</a:t>
            </a:r>
            <a:r>
              <a:rPr lang="ru-RU" sz="2000" b="1" u="sng" dirty="0" smtClean="0"/>
              <a:t> </a:t>
            </a:r>
            <a:endParaRPr lang="ru-RU" sz="2000" b="1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467544" y="5835531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rbel" pitchFamily="34" charset="0"/>
              </a:rPr>
              <a:t>Большой театр СССР. Сцена из оперы «Иван Сусанин» М. И. Глинки</a:t>
            </a:r>
            <a:endParaRPr lang="ru-RU" b="1" dirty="0">
              <a:solidFill>
                <a:schemeClr val="accent4">
                  <a:lumMod val="20000"/>
                  <a:lumOff val="80000"/>
                </a:schemeClr>
              </a:solidFill>
              <a:latin typeface="Corbe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16" y="836712"/>
            <a:ext cx="8540591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09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5291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555776" y="0"/>
            <a:ext cx="3816424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orbel" pitchFamily="34" charset="0"/>
              </a:rPr>
              <a:t>Опера «Иван Сусанин»</a:t>
            </a:r>
            <a:endParaRPr lang="ru-RU" sz="2400" b="1" dirty="0">
              <a:latin typeface="Corbe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620688"/>
            <a:ext cx="8640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sz="1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Представления были рядом торжеств для М. И. Глинки и для двух главных исполнителей </a:t>
            </a:r>
            <a:r>
              <a:rPr lang="ru-RU" sz="1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</a:t>
            </a:r>
          </a:p>
          <a:p>
            <a:pPr indent="457200"/>
            <a:r>
              <a:rPr lang="ru-RU" sz="1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Осипа </a:t>
            </a:r>
            <a:r>
              <a:rPr lang="ru-RU" sz="1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Афанасьевича Петрова (Иван Сусанин) </a:t>
            </a:r>
            <a:r>
              <a:rPr lang="ru-RU" sz="1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и  </a:t>
            </a:r>
          </a:p>
          <a:p>
            <a:pPr indent="457200"/>
            <a:r>
              <a:rPr lang="ru-RU" sz="1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Анны </a:t>
            </a:r>
            <a:r>
              <a:rPr lang="ru-RU" sz="1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Яковлевны Воробьевой, исполнившей роль Вани.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79912" y="66693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052" name="Picture 4" descr="F:\профи\19.03.2014\thumbnail430_petrova_an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00808"/>
            <a:ext cx="3901348" cy="4899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20.03.14\Osip_Petrov_by_Zaryank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3872131" cy="4923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16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5291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779912" y="66693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050" name="Picture 2" descr="F:\профи\19.03.2014\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42" y="188640"/>
            <a:ext cx="3609598" cy="5708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профи\19.03.2014\mus0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4339233" cy="6132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профи\19.03.2014\Ivan-Constantinovich-Aivazovsky-xx-Portrait-of-the-Artists-wife-xx-Private-Collecti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690" y="116632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48064" y="5950115"/>
            <a:ext cx="2913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rbel" pitchFamily="34" charset="0"/>
              </a:rPr>
              <a:t>Осип Афанасьевич Петров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21993" y="6332901"/>
            <a:ext cx="3035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rbel" pitchFamily="34" charset="0"/>
              </a:rPr>
              <a:t>Анна Яковлевна Воробьева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946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11560" y="61556"/>
            <a:ext cx="4320480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orbel" pitchFamily="34" charset="0"/>
              </a:rPr>
              <a:t>Опера «Руслан и Людмила»</a:t>
            </a:r>
            <a:endParaRPr lang="ru-RU" sz="2400" b="1" dirty="0">
              <a:latin typeface="Corbe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836712"/>
            <a:ext cx="5400601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800" dirty="0" smtClean="0">
                <a:latin typeface="Gabriola" pitchFamily="82" charset="0"/>
                <a:cs typeface="Narkisim" pitchFamily="34" charset="-79"/>
              </a:rPr>
              <a:t>по одноименной поэме А. С. Пушкина с сохранением стихов подлинника.</a:t>
            </a:r>
          </a:p>
          <a:p>
            <a:pPr indent="457200" algn="just"/>
            <a:endParaRPr lang="ru-RU" sz="2000" b="1" i="1" dirty="0" smtClean="0"/>
          </a:p>
          <a:p>
            <a:pPr indent="457200" algn="just"/>
            <a:r>
              <a:rPr lang="ru-RU" sz="2000" b="1" i="1" dirty="0" smtClean="0"/>
              <a:t>«Первую мысль о Руслане и Людмиле подал мне наш известный комик </a:t>
            </a:r>
            <a:r>
              <a:rPr lang="ru-RU" sz="2000" b="1" i="1" dirty="0" err="1" smtClean="0"/>
              <a:t>Шаховский</a:t>
            </a:r>
            <a:r>
              <a:rPr lang="ru-RU" sz="2000" b="1" i="1" dirty="0" smtClean="0"/>
              <a:t>… На одном из вечеров Жуковского Пушкин, говоря о поэме своей «Руслан и Людмила», сказал, что он бы многое переделал; я желал узнать от него, какие именно переделки он предполагал сделать, но преждевременная кончина его не допустила меня исполнить это намерение».</a:t>
            </a:r>
          </a:p>
          <a:p>
            <a:pPr indent="457200" algn="r"/>
            <a:r>
              <a:rPr lang="ru-RU" sz="2000" i="1" dirty="0" smtClean="0"/>
              <a:t>                                                                                          </a:t>
            </a:r>
            <a:r>
              <a:rPr lang="ru-RU" sz="2000" dirty="0" smtClean="0"/>
              <a:t>                                    </a:t>
            </a:r>
            <a:r>
              <a:rPr lang="ru-RU" sz="2000" b="1" i="1" dirty="0" smtClean="0"/>
              <a:t>М. Глинка</a:t>
            </a:r>
            <a:endParaRPr lang="ru-RU" b="1" i="1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4644008" y="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9632" y="5984307"/>
            <a:ext cx="6624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hlinkClick r:id="rId3" action="ppaction://hlinkfile"/>
              </a:rPr>
              <a:t>Увертюра к опере «Руслан и Людмила»  </a:t>
            </a:r>
            <a:r>
              <a:rPr lang="ru-RU" sz="2000" b="1" u="sng" dirty="0" smtClean="0">
                <a:hlinkClick r:id="rId3" action="ppaction://hlinkfile"/>
              </a:rPr>
              <a:t>слушать</a:t>
            </a:r>
            <a:endParaRPr lang="ru-RU" sz="2000" b="1" u="sng" dirty="0"/>
          </a:p>
        </p:txBody>
      </p:sp>
      <p:pic>
        <p:nvPicPr>
          <p:cNvPr id="8" name="Picture 4" descr="O:\профи\ВИРТУАЛЬНЫЕ ВЫСТАВКИ\Ruslan_and_Ludmila_front_page_18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4830" y="404664"/>
            <a:ext cx="3439170" cy="5308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868144" y="692696"/>
            <a:ext cx="2771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Титульный лист издания поэмы «Руслан и Людмила».</a:t>
            </a:r>
          </a:p>
          <a:p>
            <a:endParaRPr lang="ru-RU" dirty="0"/>
          </a:p>
        </p:txBody>
      </p:sp>
      <p:pic>
        <p:nvPicPr>
          <p:cNvPr id="6147" name="Picture 3" descr="O:\профи\ВИРТУАЛЬНЫЕ ВЫСТАВКИ\Ruslan_i_Lyudmila_(Gutheil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332656"/>
            <a:ext cx="3563888" cy="5228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51520" y="5873830"/>
            <a:ext cx="86409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Репин И. Е. Михаил Иванович Глинка в период сочинения оперы «Руслан и Людмила» </a:t>
            </a:r>
            <a:endParaRPr lang="ru-RU" sz="1600" b="1" dirty="0" smtClean="0">
              <a:solidFill>
                <a:schemeClr val="accent4">
                  <a:lumMod val="20000"/>
                  <a:lumOff val="8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Государственная Третьяковская Галерея, Москва,  1887 год, холст, масло </a:t>
            </a:r>
            <a:endParaRPr lang="ru-RU" sz="1600" b="1" dirty="0">
              <a:solidFill>
                <a:schemeClr val="accent4">
                  <a:lumMod val="20000"/>
                  <a:lumOff val="8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2" name="Picture 2" descr="O:\профи\ВИРТУАЛЬНЫЕ ВЫСТАВКИ\Repin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8640"/>
            <a:ext cx="6760638" cy="5685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57417" y="476672"/>
            <a:ext cx="82277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endParaRPr lang="ru-RU" b="1" dirty="0" smtClean="0"/>
          </a:p>
          <a:p>
            <a:pPr indent="457200" algn="just"/>
            <a:r>
              <a:rPr lang="ru-RU" b="1" dirty="0" smtClean="0">
                <a:latin typeface="Corbel" pitchFamily="34" charset="0"/>
              </a:rPr>
              <a:t>Работа </a:t>
            </a:r>
            <a:r>
              <a:rPr lang="ru-RU" b="1" dirty="0">
                <a:latin typeface="Corbel" pitchFamily="34" charset="0"/>
              </a:rPr>
              <a:t>над оперой началась в 1837 году и шла в течение пяти лет с перерывами. Глинка приступил к сочинению музыки, не имея готового либретто. Из-за смерти Пушкина он был вынужден обратиться к другим поэтам, в том числе любителям из числа друзей и знакомых — Нестору Кукольнику, Валериану </a:t>
            </a:r>
            <a:r>
              <a:rPr lang="ru-RU" b="1" dirty="0" err="1">
                <a:latin typeface="Corbel" pitchFamily="34" charset="0"/>
              </a:rPr>
              <a:t>Ширкову</a:t>
            </a:r>
            <a:r>
              <a:rPr lang="ru-RU" b="1" dirty="0">
                <a:latin typeface="Corbel" pitchFamily="34" charset="0"/>
              </a:rPr>
              <a:t>, Николаю </a:t>
            </a:r>
            <a:r>
              <a:rPr lang="ru-RU" b="1" dirty="0" err="1">
                <a:latin typeface="Corbel" pitchFamily="34" charset="0"/>
              </a:rPr>
              <a:t>Маркевичу</a:t>
            </a:r>
            <a:r>
              <a:rPr lang="ru-RU" b="1" dirty="0">
                <a:latin typeface="Corbel" pitchFamily="34" charset="0"/>
              </a:rPr>
              <a:t> и другим.</a:t>
            </a:r>
          </a:p>
          <a:p>
            <a:pPr indent="457200" algn="just"/>
            <a:endParaRPr lang="ru-RU" b="1" dirty="0" smtClean="0"/>
          </a:p>
          <a:p>
            <a:pPr indent="457200" algn="just"/>
            <a:r>
              <a:rPr lang="ru-RU" b="1" dirty="0" smtClean="0">
                <a:latin typeface="Corbel" pitchFamily="34" charset="0"/>
              </a:rPr>
              <a:t>Премьера </a:t>
            </a:r>
            <a:r>
              <a:rPr lang="ru-RU" b="1" dirty="0">
                <a:latin typeface="Corbel" pitchFamily="34" charset="0"/>
              </a:rPr>
              <a:t>оперы состоялась 9 декабря 1842 года на сцене Большого театра в Петербурге.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27784" y="188640"/>
            <a:ext cx="3419398" cy="40011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000" b="1" dirty="0">
                <a:latin typeface="Corbel" pitchFamily="34" charset="0"/>
              </a:rPr>
              <a:t>Опера «Руслан и Людмила»</a:t>
            </a:r>
          </a:p>
        </p:txBody>
      </p:sp>
      <p:pic>
        <p:nvPicPr>
          <p:cNvPr id="6" name="Picture 4" descr="F:\профи\19.03.2014\0003-003-Soderzhan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96952"/>
            <a:ext cx="5184576" cy="3658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профи\19.03.2014\mariinsk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937" y="3654871"/>
            <a:ext cx="4500500" cy="3000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03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30" y="0"/>
            <a:ext cx="9144000" cy="710140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45653" y="937087"/>
            <a:ext cx="8227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dirty="0" smtClean="0">
                <a:latin typeface="Corbel" pitchFamily="34" charset="0"/>
              </a:rPr>
              <a:t>Первыми исполнителями заглавных партий </a:t>
            </a:r>
            <a:r>
              <a:rPr lang="ru-RU" b="1" dirty="0">
                <a:latin typeface="Corbel" pitchFamily="34" charset="0"/>
              </a:rPr>
              <a:t>стали </a:t>
            </a:r>
            <a:r>
              <a:rPr lang="ru-RU" b="1" dirty="0" smtClean="0">
                <a:latin typeface="Corbel" pitchFamily="34" charset="0"/>
              </a:rPr>
              <a:t>Осип Афанасьевич Петров (Руслан) и Мария Матвеевна Степанова (Людмила)</a:t>
            </a:r>
          </a:p>
        </p:txBody>
      </p:sp>
      <p:pic>
        <p:nvPicPr>
          <p:cNvPr id="5" name="Picture 6" descr="F:\20.03.14\Osip_Petrov_by_Zaryank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66" y="1952750"/>
            <a:ext cx="3872131" cy="4923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профи\20.03.14\Maria_Stepanova_sma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26" y="1686948"/>
            <a:ext cx="3562470" cy="52000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6407" y="301953"/>
            <a:ext cx="3419398" cy="40011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Corbel" pitchFamily="34" charset="0"/>
              </a:rPr>
              <a:t>Опера «Руслан и Людмила»</a:t>
            </a:r>
          </a:p>
        </p:txBody>
      </p:sp>
    </p:spTree>
    <p:extLst>
      <p:ext uri="{BB962C8B-B14F-4D97-AF65-F5344CB8AC3E}">
        <p14:creationId xmlns:p14="http://schemas.microsoft.com/office/powerpoint/2010/main" val="31538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116632"/>
            <a:ext cx="9428425" cy="7230697"/>
          </a:xfrm>
          <a:prstGeom prst="rect">
            <a:avLst/>
          </a:prstGeom>
          <a:noFill/>
        </p:spPr>
      </p:pic>
      <p:pic>
        <p:nvPicPr>
          <p:cNvPr id="7" name="Picture 5" descr="O:\профи\ВИРТУАЛЬНЫЕ ВЫСТАВКИ\444px-Alexandr_Golovin_0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4820"/>
            <a:ext cx="4429970" cy="5976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F:\профи\ВИРТУАЛЬНЫЕ ВЫСТАВКИ\шаляпин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42363"/>
            <a:ext cx="3717565" cy="5247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32286" y="6019242"/>
            <a:ext cx="6192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rbel" pitchFamily="34" charset="0"/>
              </a:rPr>
              <a:t>Портрет Ф. И. Шаляпина в роли </a:t>
            </a:r>
            <a:r>
              <a:rPr lang="ru-RU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rbel" pitchFamily="34" charset="0"/>
              </a:rPr>
              <a:t>Фарлафа</a:t>
            </a:r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rbel" pitchFamily="34" charset="0"/>
              </a:rPr>
              <a:t> –князя варяжского (худож. А. Я. Головин 1907 г.)</a:t>
            </a:r>
            <a:endParaRPr lang="ru-RU" b="1" dirty="0">
              <a:solidFill>
                <a:schemeClr val="accent4">
                  <a:lumMod val="20000"/>
                  <a:lumOff val="80000"/>
                </a:schemeClr>
              </a:solidFill>
              <a:latin typeface="Corbe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76056" y="260648"/>
            <a:ext cx="3097836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Corbel" pitchFamily="34" charset="0"/>
              </a:rPr>
              <a:t>Опера «Руслан и Людмила»</a:t>
            </a:r>
            <a:endParaRPr lang="ru-RU" b="1" dirty="0">
              <a:solidFill>
                <a:schemeClr val="tx1"/>
              </a:solidFill>
              <a:latin typeface="Corbe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644008" y="0"/>
            <a:ext cx="3419398" cy="40011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000" b="1" dirty="0" smtClean="0">
                <a:latin typeface="Corbel" pitchFamily="34" charset="0"/>
              </a:rPr>
              <a:t>Опера «Руслан и Людмила»</a:t>
            </a:r>
            <a:endParaRPr lang="ru-RU" sz="2000" b="1" dirty="0">
              <a:latin typeface="Corbel" pitchFamily="34" charset="0"/>
            </a:endParaRPr>
          </a:p>
        </p:txBody>
      </p:sp>
      <p:pic>
        <p:nvPicPr>
          <p:cNvPr id="6" name="Picture 4" descr="O:\профи\ВИРТУАЛЬНЫЕ ВЫСТАВКИ\Nikolay_Ge_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142" y="461664"/>
            <a:ext cx="8550960" cy="5415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79512" y="5877272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rbel" pitchFamily="34" charset="0"/>
              </a:rPr>
              <a:t>Н. Н. Ге «Бой Руслана с головой» картина 19 в. из коллекции иллюстраций к произведениям А.С.Пушкина в собрании Музея-заповедника "Михайловское"</a:t>
            </a:r>
            <a:endParaRPr lang="ru-RU" b="1" dirty="0">
              <a:solidFill>
                <a:schemeClr val="accent4">
                  <a:lumMod val="20000"/>
                  <a:lumOff val="80000"/>
                </a:schemeClr>
              </a:solidFill>
              <a:latin typeface="Corbe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9144000" cy="710140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220072" y="116632"/>
            <a:ext cx="3600400" cy="40011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rbel" pitchFamily="34" charset="0"/>
              </a:rPr>
              <a:t>Опера «Руслан и Людмила»</a:t>
            </a:r>
            <a:endParaRPr lang="ru-RU" sz="2000" b="1" dirty="0">
              <a:solidFill>
                <a:schemeClr val="accent4">
                  <a:lumMod val="20000"/>
                  <a:lumOff val="80000"/>
                </a:schemeClr>
              </a:solidFill>
              <a:latin typeface="Corbe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520" y="5661248"/>
            <a:ext cx="80987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orbel" pitchFamily="34" charset="0"/>
              </a:rPr>
              <a:t>Большой театр СССР. Сцены из оперы «Руслан и Людмила» М. И. Глинки, постановка 1971 года.</a:t>
            </a:r>
          </a:p>
          <a:p>
            <a:r>
              <a:rPr lang="ru-RU" b="1" dirty="0" smtClean="0">
                <a:latin typeface="Corbel" pitchFamily="34" charset="0"/>
              </a:rPr>
              <a:t>На фотографиях : Е. Нестеренко - Руслан , Ю. А. Сперанский – Финн,</a:t>
            </a:r>
          </a:p>
          <a:p>
            <a:r>
              <a:rPr lang="ru-RU" b="1" dirty="0" smtClean="0">
                <a:latin typeface="Corbel" pitchFamily="34" charset="0"/>
              </a:rPr>
              <a:t> </a:t>
            </a:r>
            <a:r>
              <a:rPr lang="ru-RU" b="1" dirty="0">
                <a:latin typeface="Corbel" pitchFamily="34" charset="0"/>
              </a:rPr>
              <a:t>Г. Ковалева – </a:t>
            </a:r>
            <a:r>
              <a:rPr lang="ru-RU" b="1" dirty="0" smtClean="0">
                <a:latin typeface="Corbel" pitchFamily="34" charset="0"/>
              </a:rPr>
              <a:t>Людмила.</a:t>
            </a:r>
            <a:endParaRPr lang="ru-RU" b="1" dirty="0">
              <a:latin typeface="Corbel" pitchFamily="34" charset="0"/>
            </a:endParaRPr>
          </a:p>
        </p:txBody>
      </p:sp>
      <p:pic>
        <p:nvPicPr>
          <p:cNvPr id="6146" name="Picture 2" descr="O:\профи\ВИРТУАЛЬНЫЕ ВЫСТАВКИ\0079-08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641" y="836712"/>
            <a:ext cx="5393975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O:\профи\ВИРТУАЛЬНЫЕ ВЫСТАВКИ\0096-18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466700"/>
            <a:ext cx="3480347" cy="5194548"/>
          </a:xfrm>
          <a:prstGeom prst="rect">
            <a:avLst/>
          </a:prstGeom>
          <a:noFill/>
        </p:spPr>
      </p:pic>
      <p:pic>
        <p:nvPicPr>
          <p:cNvPr id="7171" name="Picture 3" descr="O:\профи\ВИРТУАЛЬНЫЕ ВЫСТАВКИ\f_Speransky3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03695" y="634238"/>
            <a:ext cx="3152775" cy="51435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5536" y="548681"/>
            <a:ext cx="8424936" cy="138499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4572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Мировая классическая музыка немыслима без работ русских композиторов. </a:t>
            </a:r>
          </a:p>
          <a:p>
            <a:pPr lvl="0" indent="4572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Россия, великая страна с талантливым народом и своим культурным наследием, всегда была в числе ведущих локомотивов мирового прогресса и искусства, в том числе музыки. </a:t>
            </a:r>
            <a:endParaRPr lang="ru-RU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708920"/>
            <a:ext cx="8568952" cy="134620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45085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Русская композиторская школа, продолжателем традиций которой стала советская и сегодняшняя российская школы, начиналась в 19 веке с композиторов, объединивших европейское музыкальное искусство с русскими народными мелодиями, связав воедино европейскую форму и русский дух. </a:t>
            </a:r>
            <a:endParaRPr lang="ru-RU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4509120"/>
            <a:ext cx="8784976" cy="170816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4572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Творчество русских композиторов конца 19-го - первой половины 20-го века является целостным продолжением традиций русской школы.  </a:t>
            </a:r>
          </a:p>
          <a:p>
            <a:pPr lvl="0" indent="4572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Вместе с этим изменилась концепция подхода к "национальной" принадлежности той или иной музыки, непосредственного цитирования народных мелодий уже практически нет,  но осталась интонационная русская основа, русская душа.</a:t>
            </a:r>
            <a:endParaRPr lang="ru-RU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pic>
        <p:nvPicPr>
          <p:cNvPr id="19459" name="Picture 3" descr="O:\профи\музыка россии1\10011668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10628"/>
            <a:ext cx="3960440" cy="4391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E:\профи\музыка россии1\10011668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755084"/>
            <a:ext cx="2759999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139952" y="476672"/>
            <a:ext cx="47525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r"/>
            <a:r>
              <a:rPr lang="ru-RU" sz="1600" b="1" dirty="0" smtClean="0"/>
              <a:t>«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Литературное наследие» </a:t>
            </a:r>
          </a:p>
          <a:p>
            <a:pPr indent="457200" algn="r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М. И. Глинки собрано в двух томах под редакцией В. М. Богданова-Березовского в 1952-1953 гг. и включает письма, документы, автобиографические и творческие материалы великого русского композитора …</a:t>
            </a:r>
            <a:endParaRPr lang="ru-RU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2" descr="O:\музыка россии1\[IS8IR_2-10]_[PD_14-r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99786">
            <a:off x="5781707" y="2865428"/>
            <a:ext cx="2323591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395536" y="476672"/>
            <a:ext cx="2952328" cy="70788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b="1" dirty="0"/>
              <a:t>Л</a:t>
            </a:r>
            <a:r>
              <a:rPr lang="ru-RU" sz="2000" b="1" dirty="0" smtClean="0"/>
              <a:t>итературное наследие</a:t>
            </a:r>
          </a:p>
          <a:p>
            <a:r>
              <a:rPr lang="ru-RU" sz="2000" b="1" dirty="0" smtClean="0"/>
              <a:t> </a:t>
            </a:r>
            <a:r>
              <a:rPr lang="ru-RU" sz="2000" b="1" dirty="0"/>
              <a:t>М. И. Глинки</a:t>
            </a: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3671"/>
            <a:ext cx="9143999" cy="7029690"/>
          </a:xfrm>
          <a:prstGeom prst="rect">
            <a:avLst/>
          </a:prstGeom>
          <a:noFill/>
        </p:spPr>
      </p:pic>
      <p:pic>
        <p:nvPicPr>
          <p:cNvPr id="39938" name="Picture 2" descr="E:\профи\музыка россии1\10072528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96652"/>
            <a:ext cx="4392488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572000" y="620688"/>
            <a:ext cx="432048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endParaRPr lang="ru-RU" sz="1600" b="1" dirty="0" smtClean="0"/>
          </a:p>
          <a:p>
            <a:pPr indent="457200" algn="r"/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Полное собрание сочинений М. И. Глинки включает: </a:t>
            </a:r>
          </a:p>
          <a:p>
            <a:pPr indent="457200" algn="r"/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Литературные произведения, написанные великим композитором, деловые бумаги, а также переписку.</a:t>
            </a:r>
          </a:p>
          <a:p>
            <a:pPr algn="r"/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Издание вышло в Москве в 1973-1977 гг.</a:t>
            </a:r>
          </a:p>
          <a:p>
            <a:endParaRPr lang="ru-RU" sz="1600" b="1" dirty="0" smtClean="0"/>
          </a:p>
          <a:p>
            <a:endParaRPr lang="ru-RU" sz="1600" b="1" dirty="0" smtClean="0"/>
          </a:p>
          <a:p>
            <a:endParaRPr lang="ru-RU" sz="1600" b="1" dirty="0" smtClean="0"/>
          </a:p>
          <a:p>
            <a:endParaRPr lang="ru-RU" sz="1600" b="1" dirty="0" smtClean="0"/>
          </a:p>
          <a:p>
            <a:endParaRPr lang="ru-RU" sz="1600" b="1" dirty="0" smtClean="0"/>
          </a:p>
          <a:p>
            <a:endParaRPr lang="ru-RU" sz="1600" b="1" dirty="0" smtClean="0"/>
          </a:p>
          <a:p>
            <a:endParaRPr lang="ru-RU" sz="1600" b="1" dirty="0" smtClean="0"/>
          </a:p>
          <a:p>
            <a:endParaRPr lang="ru-RU" sz="1600" b="1" dirty="0" smtClean="0"/>
          </a:p>
          <a:p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   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44008" y="3789040"/>
            <a:ext cx="424847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1" dirty="0" smtClean="0"/>
          </a:p>
          <a:p>
            <a:endParaRPr lang="ru-RU" sz="1400" b="1" dirty="0" smtClean="0"/>
          </a:p>
          <a:p>
            <a:endParaRPr lang="ru-RU" sz="1400" b="1" dirty="0" smtClean="0"/>
          </a:p>
          <a:p>
            <a:endParaRPr lang="ru-RU" sz="1400" b="1" dirty="0" smtClean="0"/>
          </a:p>
          <a:p>
            <a:endParaRPr lang="ru-RU" sz="1400" b="1" dirty="0" smtClean="0"/>
          </a:p>
          <a:p>
            <a:endParaRPr lang="ru-RU" sz="1600" b="1" dirty="0" smtClean="0"/>
          </a:p>
          <a:p>
            <a:r>
              <a:rPr lang="ru-RU" sz="1600" b="1" dirty="0" smtClean="0"/>
              <a:t>      Т. 2 (Б) : Литературные произведения и переписка / </a:t>
            </a:r>
            <a:r>
              <a:rPr lang="ru-RU" sz="1600" b="1" dirty="0" err="1" smtClean="0"/>
              <a:t>подгот</a:t>
            </a:r>
            <a:r>
              <a:rPr lang="ru-RU" sz="1600" b="1" dirty="0" smtClean="0"/>
              <a:t>. тома  А. С. Розанов . - 1977. - 396, [1] с. : ил., муз. произведения, </a:t>
            </a:r>
            <a:r>
              <a:rPr lang="ru-RU" sz="1600" b="1" dirty="0" err="1" smtClean="0"/>
              <a:t>портр</a:t>
            </a:r>
            <a:r>
              <a:rPr lang="ru-RU" sz="1600" b="1" dirty="0" smtClean="0"/>
              <a:t>., рис. </a:t>
            </a:r>
            <a:endParaRPr lang="ru-RU" sz="16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572000" y="2564905"/>
            <a:ext cx="439248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</a:p>
          <a:p>
            <a:endParaRPr lang="ru-RU" sz="1400" b="1" dirty="0" smtClean="0"/>
          </a:p>
          <a:p>
            <a:endParaRPr lang="ru-RU" sz="1400" b="1" dirty="0" smtClean="0"/>
          </a:p>
          <a:p>
            <a:endParaRPr lang="ru-RU" sz="1400" b="1" dirty="0" smtClean="0"/>
          </a:p>
          <a:p>
            <a:endParaRPr lang="ru-RU" sz="1400" b="1" dirty="0" smtClean="0"/>
          </a:p>
          <a:p>
            <a:endParaRPr lang="ru-RU" sz="1600" b="1" dirty="0" smtClean="0"/>
          </a:p>
          <a:p>
            <a:r>
              <a:rPr lang="ru-RU" sz="1600" b="1" dirty="0" smtClean="0"/>
              <a:t>      Т. 2 (А) : Литературные произведения и переписка / сост.: А. С. Ляпунова, А. С. Розанов. - 1975. - 415 с. : ил.</a:t>
            </a:r>
            <a:endParaRPr lang="ru-RU" sz="2000" b="1" dirty="0"/>
          </a:p>
        </p:txBody>
      </p:sp>
      <p:pic>
        <p:nvPicPr>
          <p:cNvPr id="8194" name="Picture 2" descr="O:\профи\ВИРТУАЛЬНЫЕ ВЫСТАВКИ\jp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855889"/>
            <a:ext cx="2664296" cy="36708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716016" y="2492896"/>
            <a:ext cx="4211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 smtClean="0"/>
          </a:p>
          <a:p>
            <a:r>
              <a:rPr lang="ru-RU" sz="1600" b="1" dirty="0" smtClean="0"/>
              <a:t>      Т. 1 : Литературные произведения и  переписка / сост. А. С. Ляпунова. - 1973. - 483 с. : ил., муз. пр. - Указ.: с. 434-467. - </a:t>
            </a:r>
            <a:r>
              <a:rPr lang="ru-RU" sz="1600" b="1" dirty="0" err="1" smtClean="0"/>
              <a:t>Нотогр</a:t>
            </a:r>
            <a:r>
              <a:rPr lang="ru-RU" sz="1600" b="1" dirty="0" smtClean="0"/>
              <a:t>.: с. 468-474.</a:t>
            </a:r>
            <a:endParaRPr lang="ru-RU" sz="1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995936" y="251356"/>
            <a:ext cx="4314451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400" b="1" dirty="0"/>
              <a:t>«</a:t>
            </a:r>
            <a:r>
              <a:rPr lang="ru-RU" b="1" dirty="0"/>
              <a:t>Литературное наследие» М. И. Глинки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pic>
        <p:nvPicPr>
          <p:cNvPr id="39938" name="Picture 2" descr="E:\профи\музыка россии1\10072528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6006">
            <a:off x="179512" y="404664"/>
            <a:ext cx="3312368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39" name="Picture 3" descr="E:\профи\музыка россии1\10072661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04664"/>
            <a:ext cx="4635784" cy="6252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0" name="Picture 4" descr="E:\профи\музыка россии1\10072661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332656"/>
            <a:ext cx="5324475" cy="666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1" name="Picture 5" descr="E:\профи\музыка россии1\10072661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175303"/>
            <a:ext cx="5760640" cy="6682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pic>
        <p:nvPicPr>
          <p:cNvPr id="9" name="Picture 2" descr="O:\профи\ВИРТУАЛЬНЫЕ ВЫСТАВКИ\DSC028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49769">
            <a:off x="482354" y="402241"/>
            <a:ext cx="2601098" cy="3468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 descr="O:\профи\ВИРТУАЛЬНЫЕ ВЫСТАВКИ\DSC028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1245" y="188640"/>
            <a:ext cx="6624736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51520" y="5301208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b="1" dirty="0" smtClean="0">
                <a:latin typeface="Corbel" pitchFamily="34" charset="0"/>
              </a:rPr>
              <a:t>Летопись жизни и творчества М. И. Глинки, составленная А. А. Орловой по первоисточникам, является сводом самых различных материалов – документальных данных, литературных, эпистолярных и мемуарных высказываний самого композитора и его современников …</a:t>
            </a:r>
            <a:endParaRPr lang="ru-RU" b="1" dirty="0">
              <a:latin typeface="Corbe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860" y="0"/>
            <a:ext cx="9144000" cy="7101408"/>
          </a:xfrm>
          <a:prstGeom prst="rect">
            <a:avLst/>
          </a:prstGeom>
          <a:noFill/>
        </p:spPr>
      </p:pic>
      <p:pic>
        <p:nvPicPr>
          <p:cNvPr id="6" name="Picture 10" descr="http://ic.pics.livejournal.com/ninulka/8338912/208328/208328_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980728"/>
            <a:ext cx="3730233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8" descr="http://ic.pics.livejournal.com/ninulka/8338912/208328/208328_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052736"/>
            <a:ext cx="3778056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359553" y="56522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Петрушанская  Е.    Михаил Глинка и Италия. Загадки жизни и творчества. – М. : Классика – ХХI,  2009. – 445 с. : ил.</a:t>
            </a:r>
            <a:endParaRPr lang="ru-RU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27984" y="1844824"/>
            <a:ext cx="453650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endParaRPr lang="ru-RU" dirty="0" smtClean="0"/>
          </a:p>
          <a:p>
            <a:pPr indent="457200"/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Патриарх русской музыкальной культуры Михаил Глинка в довольно неожиданной ипостаси «русского европейца» — именно под таким углом зрения он рассматривается в настоящей монографии, написанной старшим научным сотрудником Российского института искусствознания Еленой Петрушанской. </a:t>
            </a:r>
          </a:p>
          <a:p>
            <a:pPr indent="457200"/>
            <a:endParaRPr lang="ru-RU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indent="457200"/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Настоящее исследование проводилось с использованием ранее недоступных источников, хранящихся в итальянских архивах.</a:t>
            </a:r>
          </a:p>
          <a:p>
            <a:pPr indent="457200"/>
            <a:endParaRPr lang="ru-RU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indent="457200"/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Издание снабжено нотными примерами и уникальными иллюстрациями.</a:t>
            </a:r>
            <a:endParaRPr lang="ru-RU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203848" y="895774"/>
            <a:ext cx="56166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Бородин</a:t>
            </a:r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ru-RU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Александр Порфирьевич</a:t>
            </a:r>
          </a:p>
          <a:p>
            <a:pPr algn="ctr"/>
            <a:r>
              <a:rPr lang="ru-RU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1833—1887</a:t>
            </a:r>
            <a:endParaRPr lang="ru-RU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348297" y="4990530"/>
            <a:ext cx="8472175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4221088"/>
            <a:ext cx="871296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Цитата о А. П. Бородине: 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chemeClr val="accent4">
                  <a:lumMod val="20000"/>
                  <a:lumOff val="8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«Талант Бородина равно могуч и поразителен как в симфонии, так и в опере и в романсе. Главные качества его - великанская сила и ширина, колоссальный размах, стремительность и порывистость, соединенная с изумительной страстностью, нежностью и красотой»</a:t>
            </a:r>
          </a:p>
          <a:p>
            <a:pPr lvl="0" indent="450850" algn="r" fontAlgn="base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chemeClr val="accent4">
                  <a:lumMod val="20000"/>
                  <a:lumOff val="8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indent="45085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В. В. Стасов</a:t>
            </a:r>
          </a:p>
        </p:txBody>
      </p:sp>
      <p:pic>
        <p:nvPicPr>
          <p:cNvPr id="65538" name="Picture 2" descr="http://operascores.ucoz.com/_pu/0/s784629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2763091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931" y="-13946"/>
            <a:ext cx="9144000" cy="710140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6839" y="991732"/>
            <a:ext cx="467520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Александр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Порфирьевич Бородин (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1833—1887), один из ведущих русских композиторов второй половины 19-го века, кроме композиторского таланта был учёным-химиком,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врачом,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педагогом, критиком и обладал литературным дарованием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indent="457200"/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457200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А. П. Бородин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является русским композитором-самородком, у него не было профессиональных учителей-музыкантов, все его достижения в музыке благодаря самостоятельной работе над овладением техникой композирования.</a:t>
            </a:r>
            <a:b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348297" y="4990530"/>
            <a:ext cx="8472175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5123" name="Picture 3" descr="F:\профи\19.03.2014\borod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7788"/>
            <a:ext cx="4211960" cy="6317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34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5536" y="289679"/>
            <a:ext cx="4938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348297" y="4990530"/>
            <a:ext cx="8472175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2996952"/>
            <a:ext cx="86409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i="1" dirty="0" smtClean="0">
                <a:latin typeface="Corbel" pitchFamily="34" charset="0"/>
              </a:rPr>
              <a:t>«Могучая кучка» (</a:t>
            </a:r>
            <a:r>
              <a:rPr lang="ru-RU" b="1" i="1" dirty="0" err="1" smtClean="0">
                <a:latin typeface="Corbel" pitchFamily="34" charset="0"/>
              </a:rPr>
              <a:t>Балакиревский</a:t>
            </a:r>
            <a:r>
              <a:rPr lang="ru-RU" b="1" i="1" dirty="0" smtClean="0">
                <a:latin typeface="Corbel" pitchFamily="34" charset="0"/>
              </a:rPr>
              <a:t> кружок, Новая русская музыкальная школа) </a:t>
            </a:r>
            <a:r>
              <a:rPr lang="ru-RU" b="1" dirty="0" smtClean="0">
                <a:latin typeface="Corbel" pitchFamily="34" charset="0"/>
              </a:rPr>
              <a:t>— творческое содружество российских композиторов, сложившееся в Санкт-Петербурге в конце 1850-х и начале 1860-х годов. В него вошли: </a:t>
            </a:r>
            <a:r>
              <a:rPr lang="ru-RU" b="1" dirty="0" err="1" smtClean="0">
                <a:latin typeface="Corbel" pitchFamily="34" charset="0"/>
              </a:rPr>
              <a:t>Милий</a:t>
            </a:r>
            <a:r>
              <a:rPr lang="ru-RU" b="1" dirty="0" smtClean="0">
                <a:latin typeface="Corbel" pitchFamily="34" charset="0"/>
              </a:rPr>
              <a:t> Алексеевич </a:t>
            </a:r>
            <a:r>
              <a:rPr lang="ru-RU" b="1" dirty="0" err="1" smtClean="0">
                <a:latin typeface="Corbel" pitchFamily="34" charset="0"/>
              </a:rPr>
              <a:t>Балакирев</a:t>
            </a:r>
            <a:r>
              <a:rPr lang="ru-RU" b="1" dirty="0" smtClean="0">
                <a:latin typeface="Corbel" pitchFamily="34" charset="0"/>
              </a:rPr>
              <a:t> (1837—1910), Модест Петрович Мусоргский (1839—1881), Александр Порфирьевич Бородин (1833—1887), Николай Андреевич Римский-Корсаков (1844—1908) и Цезарь Антонович Кюи (1835—1918). </a:t>
            </a:r>
          </a:p>
          <a:p>
            <a:pPr indent="457200"/>
            <a:r>
              <a:rPr lang="ru-RU" b="1" dirty="0" smtClean="0">
                <a:latin typeface="Corbel" pitchFamily="34" charset="0"/>
              </a:rPr>
              <a:t>Идейным вдохновителем и основным немузыкальным консультантом кружка был художественный критик, литератор и архивист </a:t>
            </a:r>
            <a:r>
              <a:rPr lang="ru-RU" b="1" dirty="0" smtClean="0">
                <a:solidFill>
                  <a:srgbClr val="92D050"/>
                </a:solidFill>
                <a:latin typeface="Corbel" pitchFamily="34" charset="0"/>
              </a:rPr>
              <a:t>Владимир Васильевич Стасов</a:t>
            </a:r>
            <a:r>
              <a:rPr lang="ru-RU" b="1" dirty="0" smtClean="0">
                <a:latin typeface="Corbel" pitchFamily="34" charset="0"/>
              </a:rPr>
              <a:t>.</a:t>
            </a:r>
          </a:p>
          <a:p>
            <a:pPr indent="457200"/>
            <a:r>
              <a:rPr lang="ru-RU" b="1" dirty="0" smtClean="0">
                <a:latin typeface="Corbel" pitchFamily="34" charset="0"/>
              </a:rPr>
              <a:t> Участники «Могучей кучки» записывали и изучали образцы русского музыкального фольклора и русского церковного пения. Результаты своих изысканий они воплощали в операх, среди которых «Царская невеста», «Снегурочка», «Хованщина», «Борис Годунов», «Князь Игорь» А. П. Бородина</a:t>
            </a:r>
            <a:endParaRPr lang="ru-RU" b="1" dirty="0">
              <a:latin typeface="Corbe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404664"/>
            <a:ext cx="7225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«Могучая кучка» – союз русских композиторов  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XIX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века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2338" name="Picture 2" descr="O:\профи\24.03.14\moguchaya_kuch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908720"/>
            <a:ext cx="7620000" cy="1962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134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83568" y="3573016"/>
            <a:ext cx="813690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endParaRPr lang="ru-RU" b="1" dirty="0" smtClean="0"/>
          </a:p>
          <a:p>
            <a:pPr indent="457200" algn="just"/>
            <a:r>
              <a:rPr lang="ru-RU" b="1" dirty="0" smtClean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Центральное </a:t>
            </a:r>
            <a:r>
              <a:rPr lang="ru-RU" b="1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место в творчестве А</a:t>
            </a:r>
            <a:r>
              <a:rPr lang="ru-RU" b="1" dirty="0" smtClean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П. Бородина </a:t>
            </a:r>
            <a:r>
              <a:rPr lang="ru-RU" b="1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занимает опера </a:t>
            </a:r>
            <a:r>
              <a:rPr lang="ru-RU" b="1" dirty="0" smtClean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«Князь Игорь» </a:t>
            </a:r>
            <a:r>
              <a:rPr lang="ru-RU" b="1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(1869-1890), являющаяся образцом национального героического эпоса в </a:t>
            </a:r>
            <a:r>
              <a:rPr lang="ru-RU" b="1" dirty="0" smtClean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музыке.</a:t>
            </a:r>
          </a:p>
          <a:p>
            <a:pPr indent="457200" algn="just"/>
            <a:r>
              <a:rPr lang="ru-RU" b="1" dirty="0" smtClean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«Князе Игоре», </a:t>
            </a:r>
            <a:r>
              <a:rPr lang="ru-RU" b="1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фоне величественных картин исторических событий, нашла отражение главная мысль всего творчества композитора - мужество, спокойное величие, душевное благородство лучших русских людей и могучая сила всего русского народа, проявляющаяся при защите родины</a:t>
            </a:r>
            <a:r>
              <a:rPr lang="ru-RU" sz="2000" b="1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8" name="Picture 2" descr="O:\профи\ВИРТУАЛЬНЫЕ ВЫСТАВКИ\DSC028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16890">
            <a:off x="282237" y="332168"/>
            <a:ext cx="4397083" cy="3297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4550499" y="620688"/>
            <a:ext cx="3315651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Corbel" pitchFamily="34" charset="0"/>
              </a:rPr>
              <a:t>Опера «Князь Игорь» </a:t>
            </a:r>
            <a:endParaRPr lang="ru-RU" sz="2400" b="1" dirty="0"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60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501" y="-243408"/>
            <a:ext cx="9144000" cy="710140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995936" y="0"/>
            <a:ext cx="2722220" cy="40011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Corbel" pitchFamily="34" charset="0"/>
              </a:rPr>
              <a:t>Опера «Князь Игорь» </a:t>
            </a:r>
            <a:endParaRPr lang="ru-RU" sz="2000" b="1" dirty="0">
              <a:latin typeface="Corbe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6021288"/>
            <a:ext cx="4755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hlinkClick r:id="rId3" action="ppaction://hlinkfile"/>
              </a:rPr>
              <a:t>Песня невольниц  из оперы  «Князь Игорь»</a:t>
            </a:r>
            <a:endParaRPr lang="ru-RU" b="1" u="sng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764704"/>
            <a:ext cx="82809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 smtClean="0">
                <a:latin typeface="Corbel" pitchFamily="34" charset="0"/>
                <a:ea typeface="Verdana" pitchFamily="34" charset="0"/>
                <a:cs typeface="Verdana" pitchFamily="34" charset="0"/>
              </a:rPr>
              <a:t>Либретто  оперы «Князь Игорь» было написано самим композитором в соавторстве с В. В. Стасовым на основе сюжета «Слово о полку Игореве».</a:t>
            </a:r>
          </a:p>
          <a:p>
            <a:pPr indent="457200"/>
            <a:r>
              <a:rPr lang="ru-RU" b="1" dirty="0" smtClean="0">
                <a:latin typeface="Corbel" pitchFamily="34" charset="0"/>
                <a:ea typeface="Verdana" pitchFamily="34" charset="0"/>
                <a:cs typeface="Verdana" pitchFamily="34" charset="0"/>
              </a:rPr>
              <a:t> Чтобы оценить качество либретто, в котором необходимо и чуткое отношение к древнерусскому первоисточнику, и художественная интерпретация, и согласованность музыки слова и музыки вокально-инструментальной, достаточно вспомнить хотя бы строки хора невольниц, вместе с прекрасной мелодией: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932040" y="2636912"/>
            <a:ext cx="39604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«Улетай на крыльях ветра</a:t>
            </a:r>
          </a:p>
          <a:p>
            <a:r>
              <a:rPr lang="ru-RU" sz="1600" dirty="0" smtClean="0"/>
              <a:t>Ты в край родной, родная песня наша,</a:t>
            </a:r>
          </a:p>
          <a:p>
            <a:r>
              <a:rPr lang="ru-RU" sz="1600" dirty="0" smtClean="0"/>
              <a:t>Туда, где мы тебя свободно пели,</a:t>
            </a:r>
          </a:p>
          <a:p>
            <a:r>
              <a:rPr lang="ru-RU" sz="1600" dirty="0" smtClean="0"/>
              <a:t>Где было так привольно нам с тобою.</a:t>
            </a:r>
          </a:p>
          <a:p>
            <a:r>
              <a:rPr lang="ru-RU" sz="1600" dirty="0" smtClean="0"/>
              <a:t>Там, под знойным небом,</a:t>
            </a:r>
          </a:p>
          <a:p>
            <a:r>
              <a:rPr lang="ru-RU" sz="1600" dirty="0" smtClean="0"/>
              <a:t>Негой воздух полон,</a:t>
            </a:r>
          </a:p>
          <a:p>
            <a:r>
              <a:rPr lang="ru-RU" sz="1600" dirty="0" smtClean="0"/>
              <a:t>Там под говор моря</a:t>
            </a:r>
          </a:p>
          <a:p>
            <a:r>
              <a:rPr lang="ru-RU" sz="1600" dirty="0" smtClean="0"/>
              <a:t>Дремлют горы в облаках;</a:t>
            </a:r>
          </a:p>
          <a:p>
            <a:r>
              <a:rPr lang="ru-RU" sz="1600" dirty="0" smtClean="0"/>
              <a:t>Там так ярко солнце светит,</a:t>
            </a:r>
          </a:p>
          <a:p>
            <a:r>
              <a:rPr lang="ru-RU" sz="1600" dirty="0" smtClean="0"/>
              <a:t>Родные горы светом заливая,</a:t>
            </a:r>
          </a:p>
          <a:p>
            <a:r>
              <a:rPr lang="ru-RU" sz="1600" dirty="0" smtClean="0"/>
              <a:t>В долинах пышно розы расцветают,</a:t>
            </a:r>
          </a:p>
          <a:p>
            <a:r>
              <a:rPr lang="ru-RU" sz="1600" dirty="0" smtClean="0"/>
              <a:t>И соловьи поют в лесах зеленых,</a:t>
            </a:r>
          </a:p>
          <a:p>
            <a:r>
              <a:rPr lang="ru-RU" sz="1600" dirty="0" smtClean="0"/>
              <a:t>И сладкий виноград растет.</a:t>
            </a:r>
          </a:p>
          <a:p>
            <a:r>
              <a:rPr lang="ru-RU" sz="1600" dirty="0" smtClean="0"/>
              <a:t>Там тебе привольней, песня,</a:t>
            </a:r>
          </a:p>
          <a:p>
            <a:r>
              <a:rPr lang="ru-RU" sz="1600" dirty="0" smtClean="0"/>
              <a:t>Ты туда и улетай...»</a:t>
            </a:r>
            <a:endParaRPr lang="ru-RU" sz="1600" dirty="0"/>
          </a:p>
        </p:txBody>
      </p:sp>
      <p:pic>
        <p:nvPicPr>
          <p:cNvPr id="1026" name="Picture 2" descr="http://img1.liveinternet.ru/images/attach/c/1/51/357/51357826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2852936"/>
            <a:ext cx="2736304" cy="2985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760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профи\ПРЕЗЕНТАЦИИ\514903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-257557"/>
            <a:ext cx="9577064" cy="711555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3568" y="3501008"/>
            <a:ext cx="8280920" cy="181588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457200"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страницам книг Научной библиотеки </a:t>
            </a:r>
          </a:p>
          <a:p>
            <a:pPr indent="457200"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Пермского государственного национального исследовательского университета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23728" y="5598072"/>
            <a:ext cx="669674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b="1" dirty="0" smtClean="0">
                <a:latin typeface="Corbel" pitchFamily="34" charset="0"/>
              </a:rPr>
              <a:t>Либретто (с цветными иллюстрациями) к опере А. П. Бородина «Князь Игорь», Издание Государственного  академического Большого театра Союза ССР, 1935.</a:t>
            </a:r>
          </a:p>
          <a:p>
            <a:pPr indent="457200"/>
            <a:endParaRPr lang="ru-RU" dirty="0"/>
          </a:p>
        </p:txBody>
      </p:sp>
      <p:pic>
        <p:nvPicPr>
          <p:cNvPr id="8" name="Picture 2" descr="O:\профи\ВИРТУАЛЬНЫЕ ВЫСТАВКИ\DSC028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16890">
            <a:off x="429475" y="439633"/>
            <a:ext cx="6690933" cy="501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883240"/>
            <a:ext cx="4085185" cy="4957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pic>
        <p:nvPicPr>
          <p:cNvPr id="9" name="Picture 3" descr="O:\профи\ВИРТУАЛЬНЫЕ ВЫСТАВКИ\DSC028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430785">
            <a:off x="4088640" y="2401060"/>
            <a:ext cx="5058895" cy="3794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F:\профи\19.03.2014\79979770_4000491_BORODIN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30" y="189199"/>
            <a:ext cx="3876675" cy="3371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O:\профи\ВИРТУАЛЬНЫЕ ВЫСТАВКИ\DSC028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20955">
            <a:off x="134042" y="2278616"/>
            <a:ext cx="5088565" cy="4182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419872" y="189199"/>
            <a:ext cx="54495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Либретто 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оперы А.П. Бородина «Князь Игорь»</a:t>
            </a:r>
          </a:p>
          <a:p>
            <a:endParaRPr lang="ru-RU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b="1" dirty="0" smtClean="0">
                <a:latin typeface="Corbel" panose="020B0503020204020204" pitchFamily="34" charset="0"/>
              </a:rPr>
              <a:t>Бородин А. П. «Князь Игорь»: опера в четырех действиях с прологом :  либретто  (с цветными иллюстрациями). – М. : Издание Государственного академического Большого театра Союза ССР, 1935.</a:t>
            </a:r>
            <a:endParaRPr lang="ru-RU" sz="1400" b="1" dirty="0">
              <a:latin typeface="Corbel" panose="020B05030202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348297" y="4990530"/>
            <a:ext cx="8472175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843808" y="404664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Бородин, А. П. «О музыке и музыкантах» : из писем композитора. –  Москва : Госмузиздат, 1958. – 126 с.</a:t>
            </a:r>
            <a:endParaRPr lang="ru-RU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8370" name="Picture 2" descr="http://www.territa.ru/_ph/494/4120411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268760"/>
            <a:ext cx="2914839" cy="4625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 descr="O:\профи\ВИРТУАЛЬНЫЕ ВЫСТАВКИ\DSC028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1556792"/>
            <a:ext cx="3597864" cy="4797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O:\профи\ВИРТУАЛЬНЫЕ ВЫСТАВКИ\DSC0287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85306">
            <a:off x="4950494" y="1150690"/>
            <a:ext cx="3960440" cy="5280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179512" y="5949280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Репин И. Е. Портрет А. П. Бородина – композитора и ученого</a:t>
            </a:r>
            <a:endParaRPr lang="ru-RU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348297" y="4990530"/>
            <a:ext cx="8472175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491880" y="404664"/>
            <a:ext cx="5256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Бородин, А. П. «О музыке и музыкантах» : из писем композитора / сост. В. А. Киселев. –  Москва : Госмузиздат, 1958. – 126 с.</a:t>
            </a:r>
            <a:endParaRPr lang="ru-RU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2" descr="O:\профи\ВИРТУАЛЬНЫЕ ВЫСТАВКИ\DSC028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64094"/>
            <a:ext cx="2448272" cy="3264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2483768" y="1484784"/>
            <a:ext cx="6408712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b="1" dirty="0" smtClean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составителя</a:t>
            </a:r>
          </a:p>
          <a:p>
            <a:pPr indent="457200"/>
            <a:r>
              <a:rPr lang="ru-RU" sz="1600" b="1" dirty="0" smtClean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Многочисленные письма А. П. Бородина были собраны, прокомментированы и изданы в четырех томах под редакцией С. А. Дианина.  По их содержанию можно представить картину богато насыщенной жизни композитора – непрестанное горение и желание помочь любому, обратившемуся к нему за помощью … </a:t>
            </a:r>
          </a:p>
          <a:p>
            <a:pPr indent="457200"/>
            <a:r>
              <a:rPr lang="ru-RU" sz="1600" b="1" dirty="0" smtClean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письмах А. П. Бородина часто, наряду с сугубо бытовыми сообщениями проскальзывают фразы, освещающие его музыкально-творческую деятельность. </a:t>
            </a:r>
          </a:p>
          <a:p>
            <a:pPr indent="457200"/>
            <a:r>
              <a:rPr lang="ru-RU" sz="1600" b="1" dirty="0" smtClean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Он много общался с композиторами, исполнителями, и с таким выдающимся критиком, как В. В. Стасов, чьи оценки музыкальных произведений, всегда яркие, совершенно объективные, свидетельствуют о наличии собственного мнения, свободного от какого то ни было влияния.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520" y="5157192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b="1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представленной книге собраны высказывания А. П. Бородина  в письмах о собственном творчестве, о музыкальной жизни Петербурга второй половины </a:t>
            </a:r>
            <a:r>
              <a:rPr lang="en-US" b="1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XIX </a:t>
            </a:r>
            <a:r>
              <a:rPr lang="ru-RU" b="1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века, о встречах с Ф. Листом и многое другое 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348297" y="4990530"/>
            <a:ext cx="8472175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39552" y="476672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Ильин, М.  Сегал, Е. Александр Порфирьевич Бородин, 1833-1887 : письма. – М. : Музыка, 1990. – 245 с.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530" name="Picture 2" descr="O:\профи\ВИРТУАЛЬНЫЕ ВЫСТАВКИ\DSC028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196752"/>
            <a:ext cx="4155926" cy="5541235"/>
          </a:xfrm>
          <a:prstGeom prst="rect">
            <a:avLst/>
          </a:prstGeom>
          <a:noFill/>
        </p:spPr>
      </p:pic>
      <p:pic>
        <p:nvPicPr>
          <p:cNvPr id="22532" name="Picture 4" descr="O:\профи\ВИРТУАЛЬНЫЕ ВЫСТАВКИ\DSC028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54474">
            <a:off x="1255780" y="1833455"/>
            <a:ext cx="3467128" cy="4622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348297" y="4990530"/>
            <a:ext cx="8472175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31126" y="764704"/>
            <a:ext cx="38164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Ильин, М.  Сегал, Е. Александр Порфирьевич Бородин, 1833-1887 : письма. – М. : Музыка, 1990. – 245 с.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532" name="Picture 4" descr="O:\профи\ВИРТУАЛЬНЫЕ ВЫСТАВКИ\DSC028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54474">
            <a:off x="527341" y="1964747"/>
            <a:ext cx="3423994" cy="4565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7826" name="Picture 2" descr="O:\профи\ВИРТУАЛЬНЫЕ ВЫСТАВКИ\DSC028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764704"/>
            <a:ext cx="4569972" cy="6093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18040"/>
          </a:xfrm>
          <a:prstGeom prst="rect">
            <a:avLst/>
          </a:prstGeom>
          <a:noFill/>
        </p:spPr>
      </p:pic>
      <p:pic>
        <p:nvPicPr>
          <p:cNvPr id="6" name="Picture 4" descr="O:\профи\ВИРТУАЛЬНЫЕ ВЫСТАВКИ\s-s-prokofev-@285@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789040"/>
            <a:ext cx="2016224" cy="288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O:\профи\ВИРТУАЛЬНЫЕ ВЫСТАВКИ\DSC028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2420888"/>
            <a:ext cx="2448272" cy="1836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O:\профи\ВИРТУАЛЬНЫЕ ВЫСТАВКИ\201767-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2204864"/>
            <a:ext cx="171019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O:\профи\ВИРТУАЛЬНЫЕ ВЫСТАВКИ\DSC028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96759">
            <a:off x="6282275" y="3592251"/>
            <a:ext cx="1716934" cy="2289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4" descr="http://www.libex.ru/dimg/4525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764547">
            <a:off x="1587262" y="2645676"/>
            <a:ext cx="1552373" cy="2314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179512" y="1052736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Продолжение следует …</a:t>
            </a:r>
            <a:endParaRPr lang="ru-RU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2" descr="O:\профи\ВИРТУАЛЬНЫЕ ВЫСТАВКИ\скрябин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413199">
            <a:off x="1399370" y="3840096"/>
            <a:ext cx="1949301" cy="2547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O:\профи\ВИРТУАЛЬНЫЕ ВЫСТАВКИ\DSC0283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5936" y="4734423"/>
            <a:ext cx="3168352" cy="2123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3" descr="O:\профи\музыка россии1\100116681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39952" y="2996952"/>
            <a:ext cx="2142202" cy="2375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18040"/>
          </a:xfrm>
          <a:prstGeom prst="rect">
            <a:avLst/>
          </a:prstGeom>
          <a:noFill/>
        </p:spPr>
      </p:pic>
      <p:pic>
        <p:nvPicPr>
          <p:cNvPr id="6" name="Picture 4" descr="O:\профи\ВИРТУАЛЬНЫЕ ВЫСТАВКИ\s-s-prokofev-@285@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861048"/>
            <a:ext cx="1584176" cy="2267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O:\профи\ВИРТУАЛЬНЫЕ ВЫСТАВКИ\скряби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13199">
            <a:off x="1603871" y="4551489"/>
            <a:ext cx="1617671" cy="2113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O:\профи\ВИРТУАЛЬНЫЕ ВЫСТАВКИ\201767-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4221088"/>
            <a:ext cx="1395155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O:\профи\ВИРТУАЛЬНЫЕ ВЫСТАВКИ\DSC028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3717032"/>
            <a:ext cx="2160240" cy="1620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O:\профи\музыка россии1\10011668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39952" y="4725144"/>
            <a:ext cx="1800200" cy="1996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O:\профи\ВИРТУАЛЬНЫЕ ВЫСТАВКИ\DSC0288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396759">
            <a:off x="5895852" y="5157338"/>
            <a:ext cx="1357715" cy="1810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289989" y="692696"/>
            <a:ext cx="8352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 книги, представленные на выставке находятся в отделе Основного книгохранения НБ ПГНИУ,</a:t>
            </a:r>
          </a:p>
          <a:p>
            <a:pPr algn="ctr"/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корп. № 1, ауд. 817 </a:t>
            </a:r>
          </a:p>
          <a:p>
            <a:pPr algn="ctr"/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(читальный зал научной литературы) 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63688" y="2276872"/>
            <a:ext cx="60486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Ждем вас  в </a:t>
            </a:r>
          </a:p>
          <a:p>
            <a:pPr algn="ctr"/>
            <a:r>
              <a:rPr lang="ru-RU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Научной библиотеке ПГНИУ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7544" y="3717032"/>
            <a:ext cx="828092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Цитата М. И. Глинки: </a:t>
            </a:r>
          </a:p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«Чтобы красоту создать, надо самому быть чистым душой».</a:t>
            </a:r>
            <a:b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Цитата о М. И. Глинке: «Вся русская симфоническая школа, подобно тому как весь дуб в жёлуде, заключена в симфонической фантазии «Камаринская». </a:t>
            </a:r>
          </a:p>
          <a:p>
            <a:pPr algn="r"/>
            <a:r>
              <a:rPr lang="ru-RU" sz="20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П.И.Чайковский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0962" name="Picture 2" descr="Михаил Иванович Глин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2664296" cy="3465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131840" y="548680"/>
            <a:ext cx="45926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Михаил Иванович Глинка </a:t>
            </a:r>
          </a:p>
          <a:p>
            <a:pPr algn="ctr"/>
            <a:r>
              <a:rPr lang="ru-RU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1804—1857</a:t>
            </a:r>
            <a:endParaRPr lang="ru-RU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491880" y="692696"/>
            <a:ext cx="5472608" cy="2528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50000"/>
              </a:lnSpc>
            </a:pP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Альбом посвящен жизни и деятельности Михаила Ивановича Глинки.</a:t>
            </a:r>
          </a:p>
          <a:p>
            <a:pPr indent="457200" algn="ctr">
              <a:lnSpc>
                <a:spcPct val="150000"/>
              </a:lnSpc>
            </a:pP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Большое количество фотографий иллюстрируют значимые моменты жизни и творчества великого русского композитора... 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3" descr="O:\музыка россии1\Glink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305232"/>
            <a:ext cx="2880320" cy="3552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F:\профи\ВИРТУАЛЬНЫЕ ВЫСТАВКИ\534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0425">
            <a:off x="290468" y="280233"/>
            <a:ext cx="3189721" cy="42077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O:\музыка россии1\GLINKA_Mikhail_Ivanovich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3861048"/>
            <a:ext cx="2808312" cy="3191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331640" y="332656"/>
            <a:ext cx="3583463" cy="40011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/>
              <a:t>Опера «Иван Сусанин»</a:t>
            </a:r>
            <a:endParaRPr lang="ru-RU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03444" y="1196752"/>
            <a:ext cx="502464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/>
            <a:r>
              <a:rPr lang="ru-RU" dirty="0"/>
              <a:t>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 ноября 1836 года на сцене Большого Петербургского (Каменного) театра (Мариинский театр) дано первое представление оперы М. И. Глинки. «Жизнь за царя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</a:t>
            </a:r>
          </a:p>
          <a:p>
            <a:pPr indent="457200" algn="ctr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(«Иван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Сусанин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»). На первой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премьере присутствовал император </a:t>
            </a:r>
            <a:endParaRPr lang="ru-RU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457200" algn="ctr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Николай 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indent="457200" algn="ctr"/>
            <a:endParaRPr lang="ru-RU" dirty="0" smtClean="0"/>
          </a:p>
          <a:p>
            <a:pPr indent="457200" algn="ctr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Кукольник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Нестор Васильевич,  русский прозаик, поэт и драматург первой половины 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XIX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века вспоминал: «Русский театр был свидетелем восторга неописанного; не только восторга, но и умиления: я сам видел, как плакали многие дамы и мужчины. Даже сам царь прослезился…». Здесь все было ново: национальный склад музыки и типов, своеобразность художественных задач, оригинальность их выполнения…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19491" y="5373216"/>
            <a:ext cx="3100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Нестор Кукольник — портрет работы Карла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Брюллова, 1836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6" name="Picture 4" descr="F:\профи\19.03.2014\411px-Briullov-kukolni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48680"/>
            <a:ext cx="3373442" cy="4916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pic>
        <p:nvPicPr>
          <p:cNvPr id="1027" name="Picture 3" descr="F:\профи\19.03.2014\Bolshoi_Peterburg_May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38" y="116632"/>
            <a:ext cx="8633693" cy="57286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2760" y="5845277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rbel" pitchFamily="34" charset="0"/>
              </a:rPr>
              <a:t>Большой (Каменный) театр (Мариинский театр) в Санкт-Петербурге, 1790 год. </a:t>
            </a:r>
          </a:p>
          <a:p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rbel" pitchFamily="34" charset="0"/>
              </a:rPr>
              <a:t>Фрагмент картины И. Г. </a:t>
            </a:r>
            <a:r>
              <a:rPr lang="ru-RU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rbel" pitchFamily="34" charset="0"/>
              </a:rPr>
              <a:t>Майра</a:t>
            </a:r>
            <a:endParaRPr lang="ru-RU" b="1" dirty="0">
              <a:solidFill>
                <a:schemeClr val="accent4">
                  <a:lumMod val="20000"/>
                  <a:lumOff val="80000"/>
                </a:schemeClr>
              </a:solidFill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18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pic>
        <p:nvPicPr>
          <p:cNvPr id="1029" name="Picture 5" descr="F:\профи\19.03.2014\3a4b04c9104a51cb1ce123ccec768210bc5f6c1370465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74" y="295656"/>
            <a:ext cx="8736852" cy="5881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6188348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rbel" pitchFamily="34" charset="0"/>
              </a:rPr>
              <a:t>Мариинский театр. Санкт-Петербург, 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rbel" pitchFamily="34" charset="0"/>
              </a:rPr>
              <a:t>XIX</a:t>
            </a:r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rbel" pitchFamily="34" charset="0"/>
              </a:rPr>
              <a:t> век</a:t>
            </a:r>
            <a:endParaRPr lang="ru-RU" b="1" dirty="0">
              <a:solidFill>
                <a:schemeClr val="accent4">
                  <a:lumMod val="20000"/>
                  <a:lumOff val="80000"/>
                </a:schemeClr>
              </a:solidFill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8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pic>
        <p:nvPicPr>
          <p:cNvPr id="1030" name="Picture 6" descr="F:\профи\19.03.2014\42781453_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63" y="188640"/>
            <a:ext cx="9002721" cy="58095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2770" y="5998166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rbel" pitchFamily="34" charset="0"/>
              </a:rPr>
              <a:t>Мариинский театр Санкт-Петербург, 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rbel" pitchFamily="34" charset="0"/>
              </a:rPr>
              <a:t>XX </a:t>
            </a:r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rbel" pitchFamily="34" charset="0"/>
              </a:rPr>
              <a:t>век. (Ленинградский государственный академический театр оперы и балета им. С. Кирова)</a:t>
            </a:r>
            <a:endParaRPr lang="ru-RU" b="1" dirty="0">
              <a:solidFill>
                <a:schemeClr val="accent4">
                  <a:lumMod val="20000"/>
                  <a:lumOff val="80000"/>
                </a:schemeClr>
              </a:solidFill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5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4585</TotalTime>
  <Words>1904</Words>
  <Application>Microsoft Office PowerPoint</Application>
  <PresentationFormat>Экран (4:3)</PresentationFormat>
  <Paragraphs>178</Paragraphs>
  <Slides>37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библиотека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рабочий</dc:creator>
  <cp:lastModifiedBy>User</cp:lastModifiedBy>
  <cp:revision>382</cp:revision>
  <dcterms:created xsi:type="dcterms:W3CDTF">2009-05-19T07:56:22Z</dcterms:created>
  <dcterms:modified xsi:type="dcterms:W3CDTF">2014-07-01T12:16:22Z</dcterms:modified>
</cp:coreProperties>
</file>