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63" r:id="rId5"/>
    <p:sldId id="261" r:id="rId6"/>
    <p:sldId id="258" r:id="rId7"/>
    <p:sldId id="260" r:id="rId8"/>
    <p:sldId id="25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1356" y="-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8BA6-724C-450D-BBC8-44531BFD972C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35FB-2EAE-4CBD-BF51-ADC5FFAED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330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8BA6-724C-450D-BBC8-44531BFD972C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35FB-2EAE-4CBD-BF51-ADC5FFAED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525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8BA6-724C-450D-BBC8-44531BFD972C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35FB-2EAE-4CBD-BF51-ADC5FFAED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014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8BA6-724C-450D-BBC8-44531BFD972C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35FB-2EAE-4CBD-BF51-ADC5FFAED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375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8BA6-724C-450D-BBC8-44531BFD972C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35FB-2EAE-4CBD-BF51-ADC5FFAED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921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8BA6-724C-450D-BBC8-44531BFD972C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35FB-2EAE-4CBD-BF51-ADC5FFAED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357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8BA6-724C-450D-BBC8-44531BFD972C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35FB-2EAE-4CBD-BF51-ADC5FFAED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961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8BA6-724C-450D-BBC8-44531BFD972C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35FB-2EAE-4CBD-BF51-ADC5FFAED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315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8BA6-724C-450D-BBC8-44531BFD972C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35FB-2EAE-4CBD-BF51-ADC5FFAED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664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8BA6-724C-450D-BBC8-44531BFD972C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35FB-2EAE-4CBD-BF51-ADC5FFAED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12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8BA6-724C-450D-BBC8-44531BFD972C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35FB-2EAE-4CBD-BF51-ADC5FFAED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143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F8BA6-724C-450D-BBC8-44531BFD972C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935FB-2EAE-4CBD-BF51-ADC5FFAED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76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936104"/>
          </a:xfrm>
        </p:spPr>
        <p:txBody>
          <a:bodyPr>
            <a:normAutofit/>
          </a:bodyPr>
          <a:lstStyle/>
          <a:p>
            <a:r>
              <a:rPr lang="ru-RU" dirty="0" err="1" smtClean="0"/>
              <a:t>Всеми́рный</a:t>
            </a:r>
            <a:r>
              <a:rPr lang="ru-RU" dirty="0" smtClean="0"/>
              <a:t> день </a:t>
            </a:r>
            <a:r>
              <a:rPr lang="ru-RU" dirty="0" err="1" smtClean="0"/>
              <a:t>поэ́зии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1920" y="1556792"/>
            <a:ext cx="5243954" cy="5184576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Е</a:t>
            </a:r>
            <a:r>
              <a:rPr lang="ru-RU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жегодный праздник, отмечаемый 21 марта. Этот праздник был учрежден ЮНЕСКО (Организация Объединённых Наций по вопросам образования, науки и культуры) в резолюции 30-й сессии, принятой 15 ноября 1999 года. Как отмечалось в решении ЮНЕСКО, цель учреждения праздника — «придать новый импульс и новое признание национальным, региональным и международным поэтическим движениям».</a:t>
            </a:r>
            <a:endParaRPr lang="ru-RU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1026" name="Picture 2" descr="C:\Users\User\Desktop\Архив ОХЛ\Pictures\Книги_картинки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844824"/>
            <a:ext cx="3816424" cy="384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3977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История праздника.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836712"/>
            <a:ext cx="8928992" cy="5832648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Инициатива по учреждению праздника «День поэзии» ,в 1938 году предложила </a:t>
            </a:r>
            <a:r>
              <a:rPr lang="ru-RU" b="1" dirty="0" smtClean="0">
                <a:solidFill>
                  <a:schemeClr val="tx1"/>
                </a:solidFill>
              </a:rPr>
              <a:t>поэтесса </a:t>
            </a:r>
            <a:r>
              <a:rPr lang="ru-RU" b="1" dirty="0" err="1" smtClean="0">
                <a:solidFill>
                  <a:schemeClr val="tx1"/>
                </a:solidFill>
              </a:rPr>
              <a:t>Тесса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Суизи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Уэбб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из американского штата Огайо, за дату праздника был выбран день рождения древнеримского поэта </a:t>
            </a:r>
            <a:r>
              <a:rPr lang="ru-RU" b="1" dirty="0" smtClean="0">
                <a:solidFill>
                  <a:schemeClr val="tx1"/>
                </a:solidFill>
              </a:rPr>
              <a:t>Вергилия (15 октября).</a:t>
            </a:r>
            <a:r>
              <a:rPr lang="ru-RU" dirty="0" smtClean="0">
                <a:solidFill>
                  <a:schemeClr val="tx1"/>
                </a:solidFill>
              </a:rPr>
              <a:t> К 1951 году эта дата была признана 38-ю  штатами США, а также Мексикой, и стала отмечаться как Национальный день поэзии. Затем этот день стал праздноваться и в других странах как Всемирный день поэзии.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В 1998 году, по предложению Марокко, исполком Генеральной Ассамблеи ЮНЕСКО рассмотрел вопрос о праздновании </a:t>
            </a:r>
            <a:r>
              <a:rPr lang="ru-RU" b="1" dirty="0" smtClean="0">
                <a:solidFill>
                  <a:schemeClr val="tx1"/>
                </a:solidFill>
              </a:rPr>
              <a:t>Всемирного дня поэзии</a:t>
            </a:r>
            <a:r>
              <a:rPr lang="ru-RU" dirty="0" smtClean="0">
                <a:solidFill>
                  <a:schemeClr val="tx1"/>
                </a:solidFill>
              </a:rPr>
              <a:t>, и рекомендовал проводить подобные мероприятия в разных странах, так что первые Дни поэзии прошли ещё до официального объявления ЮНЕСКО об учреждении </a:t>
            </a:r>
            <a:r>
              <a:rPr lang="ru-RU" b="1" dirty="0" smtClean="0">
                <a:solidFill>
                  <a:schemeClr val="tx1"/>
                </a:solidFill>
              </a:rPr>
              <a:t>Дня Поэзии.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В Москве, как и в Париже, Брюсселе и нескольких других столицах мира, первый День поэзии </a:t>
            </a:r>
            <a:r>
              <a:rPr lang="ru-RU" b="1" dirty="0" smtClean="0">
                <a:solidFill>
                  <a:schemeClr val="tx1"/>
                </a:solidFill>
              </a:rPr>
              <a:t>прошёл 21 марта 1999 года</a:t>
            </a:r>
            <a:r>
              <a:rPr lang="ru-RU" dirty="0" smtClean="0">
                <a:solidFill>
                  <a:schemeClr val="tx1"/>
                </a:solidFill>
              </a:rPr>
              <a:t>, в Государственном литературном музее на Петровке. Его инициатором стало поэтическое объединение ДООС; вел программу Анатолий </a:t>
            </a:r>
            <a:r>
              <a:rPr lang="ru-RU" dirty="0" err="1" smtClean="0">
                <a:solidFill>
                  <a:schemeClr val="tx1"/>
                </a:solidFill>
              </a:rPr>
              <a:t>Кудрявицкий</a:t>
            </a:r>
            <a:r>
              <a:rPr lang="ru-RU" dirty="0" smtClean="0">
                <a:solidFill>
                  <a:schemeClr val="tx1"/>
                </a:solidFill>
              </a:rPr>
              <a:t>, и в числе приглашённых и представленных им поэтов выступали Генрих Сапгир, Игорь Холин, Константин Кедров, Татьяна Щербина, Михаил </a:t>
            </a:r>
            <a:r>
              <a:rPr lang="ru-RU" dirty="0" err="1" smtClean="0">
                <a:solidFill>
                  <a:schemeClr val="tx1"/>
                </a:solidFill>
              </a:rPr>
              <a:t>Айзенберг</a:t>
            </a:r>
            <a:r>
              <a:rPr lang="ru-RU" dirty="0" smtClean="0">
                <a:solidFill>
                  <a:schemeClr val="tx1"/>
                </a:solidFill>
              </a:rPr>
              <a:t> и др.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В 2000 году </a:t>
            </a:r>
            <a:r>
              <a:rPr lang="ru-RU" dirty="0" smtClean="0">
                <a:solidFill>
                  <a:schemeClr val="tx1"/>
                </a:solidFill>
              </a:rPr>
              <a:t>празднование Дня Поэзии прошло в Театре на Таганке; там выступали Андрей Вознесенский, Константин Кедров, Елена </a:t>
            </a:r>
            <a:r>
              <a:rPr lang="ru-RU" dirty="0" err="1" smtClean="0">
                <a:solidFill>
                  <a:schemeClr val="tx1"/>
                </a:solidFill>
              </a:rPr>
              <a:t>Кацюба</a:t>
            </a:r>
            <a:r>
              <a:rPr lang="ru-RU" dirty="0" smtClean="0">
                <a:solidFill>
                  <a:schemeClr val="tx1"/>
                </a:solidFill>
              </a:rPr>
              <a:t>, Алина </a:t>
            </a:r>
            <a:r>
              <a:rPr lang="ru-RU" dirty="0" err="1" smtClean="0">
                <a:solidFill>
                  <a:schemeClr val="tx1"/>
                </a:solidFill>
              </a:rPr>
              <a:t>Витухновская</a:t>
            </a:r>
            <a:r>
              <a:rPr lang="ru-RU" dirty="0" smtClean="0">
                <a:solidFill>
                  <a:schemeClr val="tx1"/>
                </a:solidFill>
              </a:rPr>
              <a:t>, Юрий Любимов и др.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В 2001 году </a:t>
            </a:r>
            <a:r>
              <a:rPr lang="ru-RU" dirty="0" smtClean="0">
                <a:solidFill>
                  <a:schemeClr val="tx1"/>
                </a:solidFill>
              </a:rPr>
              <a:t>параллельно мероприятию </a:t>
            </a:r>
            <a:r>
              <a:rPr lang="ru-RU" dirty="0" err="1" smtClean="0">
                <a:solidFill>
                  <a:schemeClr val="tx1"/>
                </a:solidFill>
              </a:rPr>
              <a:t>Кедрова</a:t>
            </a:r>
            <a:r>
              <a:rPr lang="ru-RU" dirty="0" smtClean="0">
                <a:solidFill>
                  <a:schemeClr val="tx1"/>
                </a:solidFill>
              </a:rPr>
              <a:t> и «ДООС» в Театре на Таганке был проведен вечер клуба                      О. Г. И. с участием Михаила </a:t>
            </a:r>
            <a:r>
              <a:rPr lang="ru-RU" dirty="0" err="1" smtClean="0">
                <a:solidFill>
                  <a:schemeClr val="tx1"/>
                </a:solidFill>
              </a:rPr>
              <a:t>Айзенберга</a:t>
            </a:r>
            <a:r>
              <a:rPr lang="ru-RU" dirty="0" smtClean="0">
                <a:solidFill>
                  <a:schemeClr val="tx1"/>
                </a:solidFill>
              </a:rPr>
              <a:t>, Сергея </a:t>
            </a:r>
            <a:r>
              <a:rPr lang="ru-RU" dirty="0" err="1" smtClean="0">
                <a:solidFill>
                  <a:schemeClr val="tx1"/>
                </a:solidFill>
              </a:rPr>
              <a:t>Гандлевского</a:t>
            </a:r>
            <a:r>
              <a:rPr lang="ru-RU" dirty="0" smtClean="0">
                <a:solidFill>
                  <a:schemeClr val="tx1"/>
                </a:solidFill>
              </a:rPr>
              <a:t>, Ивана </a:t>
            </a:r>
            <a:r>
              <a:rPr lang="ru-RU" dirty="0" err="1" smtClean="0">
                <a:solidFill>
                  <a:schemeClr val="tx1"/>
                </a:solidFill>
              </a:rPr>
              <a:t>Ахметьева</a:t>
            </a:r>
            <a:r>
              <a:rPr lang="ru-RU" dirty="0" smtClean="0">
                <a:solidFill>
                  <a:schemeClr val="tx1"/>
                </a:solidFill>
              </a:rPr>
              <a:t>, Веры Павловой и авторов альманаха «Вавилон».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 2001 года музыкально-поэтическая программа под руководством К. </a:t>
            </a:r>
            <a:r>
              <a:rPr lang="ru-RU" dirty="0" err="1" smtClean="0">
                <a:solidFill>
                  <a:schemeClr val="tx1"/>
                </a:solidFill>
              </a:rPr>
              <a:t>Кедрова</a:t>
            </a:r>
            <a:r>
              <a:rPr lang="ru-RU" dirty="0" smtClean="0">
                <a:solidFill>
                  <a:schemeClr val="tx1"/>
                </a:solidFill>
              </a:rPr>
              <a:t>, как и двухдневный молодёжный поэтический фестиваль, стали традиционными.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Московская программа Всемирного Дня поэзии постепенно разрослась в целый месячник различных мероприятий, проходящих под патронатом Государственного литературного музея. В других городах России также проходили различные акции, приуроченные к дате из календаря ЮНЕСКО.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181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Русская поэзия…Это высокая правда о человеке, о его жизни, о жизни его души; это наше духовное достояние, наша национальная гордость и любовь.</a:t>
            </a:r>
          </a:p>
          <a:p>
            <a:pPr marL="0" indent="0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Поэзия дает человеку крылья, именно поэзия выражает все его переживания и ищет выход в слове.</a:t>
            </a:r>
          </a:p>
          <a:p>
            <a:pPr marL="0" indent="0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Она помогает ему душевно парить в минуту восторга, она обнадеживает его в грусти, она утешает его в горе. </a:t>
            </a:r>
          </a:p>
          <a:p>
            <a:pPr marL="0" indent="0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История больших человеческих чувств, выраженных в поэзии, показывает нам путь восхождения человека ко всеобщей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еловечности. Пробуждать лирой «чувства добрые» – это прекрасное пушкинское определение относится не только к его, но и ко всей поэзии. </a:t>
            </a:r>
          </a:p>
        </p:txBody>
      </p:sp>
    </p:spTree>
    <p:extLst>
      <p:ext uri="{BB962C8B-B14F-4D97-AF65-F5344CB8AC3E}">
        <p14:creationId xmlns:p14="http://schemas.microsoft.com/office/powerpoint/2010/main" val="1213037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3"/>
            <a:ext cx="8229600" cy="1512167"/>
          </a:xfrm>
        </p:spPr>
        <p:txBody>
          <a:bodyPr>
            <a:normAutofit/>
          </a:bodyPr>
          <a:lstStyle/>
          <a:p>
            <a:r>
              <a:rPr lang="ru-R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«Поэзия, будь громкой или тихой, Не будь тихоней лживой никогда….»</a:t>
            </a:r>
            <a:br>
              <a:rPr lang="ru-RU" sz="31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100" dirty="0" smtClean="0"/>
              <a:t>                                                           </a:t>
            </a:r>
            <a:r>
              <a:rPr lang="ru-RU" sz="2000" dirty="0" smtClean="0"/>
              <a:t>( </a:t>
            </a:r>
            <a:r>
              <a:rPr lang="ru-RU" sz="2000" dirty="0" err="1" smtClean="0"/>
              <a:t>Е.Евтушенко</a:t>
            </a:r>
            <a:r>
              <a:rPr lang="ru-RU" sz="2000" dirty="0" smtClean="0"/>
              <a:t>).</a:t>
            </a:r>
            <a:endParaRPr lang="ru-RU" sz="20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              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</p:txBody>
      </p:sp>
      <p:pic>
        <p:nvPicPr>
          <p:cNvPr id="2052" name="Picture 4" descr="C:\Users\User\Desktop\Архив ОХЛ\Pictures\Книги_картинки\383d67fe2247c460c4981fb577d1f09086cd8fc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708920"/>
            <a:ext cx="2664296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User\Desktop\Архив ОХЛ\Pictures\Книги_картинки\untitl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08" y="1340768"/>
            <a:ext cx="235536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User\Desktop\Архив ОХЛ\Pictures\Книги_картинки\imgpreview (4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700806"/>
            <a:ext cx="3168352" cy="4392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6412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«Поэзия под гитару».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55776" y="1196752"/>
            <a:ext cx="6480720" cy="5400600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                                                             </a:t>
            </a:r>
            <a:endParaRPr lang="ru-RU" dirty="0"/>
          </a:p>
        </p:txBody>
      </p:sp>
      <p:pic>
        <p:nvPicPr>
          <p:cNvPr id="1026" name="Picture 2" descr="C:\Users\User\Desktop\Архив ОХЛ\Pictures\Книги_картинки\cover1__w60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12776"/>
            <a:ext cx="3035300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Архив ОХЛ\Pictures\Книги_картинки\74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3" y="1124744"/>
            <a:ext cx="4968552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3437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0801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«Нет дороге окончанья, есть зато её итог.»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5688632"/>
          </a:xfrm>
        </p:spPr>
        <p:txBody>
          <a:bodyPr>
            <a:normAutofit fontScale="55000" lnSpcReduction="20000"/>
          </a:bodyPr>
          <a:lstStyle/>
          <a:p>
            <a:endParaRPr lang="ru-RU" sz="3600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4400" dirty="0"/>
              <a:t>Мне большего не </a:t>
            </a:r>
            <a:r>
              <a:rPr lang="ru-RU" sz="4400" dirty="0" smtClean="0"/>
              <a:t>надо</a:t>
            </a:r>
          </a:p>
          <a:p>
            <a:pPr marL="0" indent="0">
              <a:buNone/>
            </a:pPr>
            <a:endParaRPr lang="ru-RU" sz="4400" dirty="0"/>
          </a:p>
          <a:p>
            <a:pPr marL="0" indent="0">
              <a:buNone/>
            </a:pPr>
            <a:r>
              <a:rPr lang="ru-RU" dirty="0"/>
              <a:t>Мне твердят, что скоро ты любовь найдешь</a:t>
            </a:r>
          </a:p>
          <a:p>
            <a:pPr marL="0" indent="0">
              <a:buNone/>
            </a:pPr>
            <a:r>
              <a:rPr lang="ru-RU" dirty="0"/>
              <a:t>И узнаешь с первого взгляда…</a:t>
            </a:r>
          </a:p>
          <a:p>
            <a:pPr marL="0" indent="0">
              <a:buNone/>
            </a:pPr>
            <a:r>
              <a:rPr lang="ru-RU" dirty="0"/>
              <a:t>Мне бы только знать, что где-то ты живешь,</a:t>
            </a:r>
          </a:p>
          <a:p>
            <a:pPr marL="0" indent="0">
              <a:buNone/>
            </a:pPr>
            <a:r>
              <a:rPr lang="ru-RU" dirty="0"/>
              <a:t>И клянусь, мне большего не надо!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Снова в синем небе журавли кружат…</a:t>
            </a:r>
          </a:p>
          <a:p>
            <a:pPr marL="0" indent="0">
              <a:buNone/>
            </a:pPr>
            <a:r>
              <a:rPr lang="ru-RU" dirty="0"/>
              <a:t>Я брожу по краскам листопада.</a:t>
            </a:r>
          </a:p>
          <a:p>
            <a:pPr marL="0" indent="0">
              <a:buNone/>
            </a:pPr>
            <a:r>
              <a:rPr lang="ru-RU" dirty="0"/>
              <a:t>Мне бы только мельком повидать тебя,</a:t>
            </a:r>
          </a:p>
          <a:p>
            <a:pPr marL="0" indent="0">
              <a:buNone/>
            </a:pPr>
            <a:r>
              <a:rPr lang="ru-RU" dirty="0"/>
              <a:t>И клянусь, мне большего не надо!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Дай мне руку, слово для меня скажи…</a:t>
            </a:r>
          </a:p>
          <a:p>
            <a:pPr marL="0" indent="0">
              <a:buNone/>
            </a:pPr>
            <a:r>
              <a:rPr lang="ru-RU" dirty="0"/>
              <a:t>Ты моя тревога и награда!</a:t>
            </a:r>
          </a:p>
          <a:p>
            <a:pPr marL="0" indent="0">
              <a:buNone/>
            </a:pPr>
            <a:r>
              <a:rPr lang="ru-RU" dirty="0"/>
              <a:t>Мне б хотя бы раз прожить с тобой всю жизнь,</a:t>
            </a:r>
          </a:p>
          <a:p>
            <a:pPr marL="0" indent="0">
              <a:buNone/>
            </a:pPr>
            <a:r>
              <a:rPr lang="ru-RU" dirty="0"/>
              <a:t>И клянусь, мне большего не надо!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3074" name="Picture 2" descr="C:\Users\User\Desktop\Архив ОХЛ\Pictures\Книги_картинки\coverbig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3017465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4642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24136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           </a:t>
            </a:r>
            <a:r>
              <a:rPr lang="ru-RU" dirty="0" smtClean="0"/>
              <a:t>«Лирический </a:t>
            </a:r>
            <a:r>
              <a:rPr lang="ru-RU" dirty="0" smtClean="0"/>
              <a:t>романтик». </a:t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                                                            </a:t>
            </a:r>
            <a:r>
              <a:rPr lang="ru-RU" dirty="0" smtClean="0"/>
              <a:t>                                             </a:t>
            </a:r>
            <a:endParaRPr lang="ru-RU" sz="2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11960" y="1124744"/>
            <a:ext cx="4680520" cy="547260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                                  МОЛИТВА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Ты </a:t>
            </a:r>
            <a:r>
              <a:rPr lang="ru-RU" dirty="0"/>
              <a:t>сказал мне, Господи, - "выбирай".</a:t>
            </a:r>
          </a:p>
          <a:p>
            <a:pPr marL="0" indent="0" algn="ctr">
              <a:buNone/>
            </a:pPr>
            <a:r>
              <a:rPr lang="ru-RU" dirty="0"/>
              <a:t>Не давай мне, Господи, власть на пробу.</a:t>
            </a:r>
          </a:p>
          <a:p>
            <a:pPr marL="0" indent="0" algn="ctr">
              <a:buNone/>
            </a:pPr>
            <a:r>
              <a:rPr lang="ru-RU" dirty="0"/>
              <a:t>Длинную, о Господи, память дай</a:t>
            </a:r>
          </a:p>
          <a:p>
            <a:pPr marL="0" indent="0" algn="ctr">
              <a:buNone/>
            </a:pPr>
            <a:r>
              <a:rPr lang="ru-RU" dirty="0"/>
              <a:t>и лиши, о Господи, длинной злобы.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/>
              <a:t>Господи, не дай мне забыть друзей.</a:t>
            </a:r>
          </a:p>
          <a:p>
            <a:pPr marL="0" indent="0" algn="ctr">
              <a:buNone/>
            </a:pPr>
            <a:r>
              <a:rPr lang="ru-RU" dirty="0"/>
              <a:t>Радостью, о Господи, можно ранить.</a:t>
            </a:r>
          </a:p>
          <a:p>
            <a:pPr marL="0" indent="0" algn="ctr">
              <a:buNone/>
            </a:pPr>
            <a:r>
              <a:rPr lang="ru-RU" dirty="0"/>
              <a:t>Сам решу я, Господи, что сильней,</a:t>
            </a:r>
          </a:p>
          <a:p>
            <a:pPr marL="0" indent="0" algn="ctr">
              <a:buNone/>
            </a:pPr>
            <a:r>
              <a:rPr lang="ru-RU" dirty="0"/>
              <a:t>ты на их предательства - дай мне память.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/>
              <a:t>Мне прости, о Господи, слово "месть",</a:t>
            </a:r>
          </a:p>
          <a:p>
            <a:pPr marL="0" indent="0" algn="ctr">
              <a:buNone/>
            </a:pPr>
            <a:r>
              <a:rPr lang="ru-RU" dirty="0"/>
              <a:t>им не дай, о Господи, слово "грустно".</a:t>
            </a:r>
          </a:p>
          <a:p>
            <a:pPr marL="0" indent="0" algn="ctr">
              <a:buNone/>
            </a:pPr>
            <a:r>
              <a:rPr lang="ru-RU" dirty="0"/>
              <a:t>Господи, оставь их как они есть -</a:t>
            </a:r>
          </a:p>
          <a:p>
            <a:pPr marL="0" indent="0" algn="ctr">
              <a:buNone/>
            </a:pPr>
            <a:r>
              <a:rPr lang="ru-RU" dirty="0"/>
              <a:t>пусть им будет, Господи, только гнусно.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/>
              <a:t>Голыми лопатками на углях, -</a:t>
            </a:r>
          </a:p>
          <a:p>
            <a:pPr marL="0" indent="0" algn="ctr">
              <a:buNone/>
            </a:pPr>
            <a:r>
              <a:rPr lang="ru-RU" dirty="0"/>
              <a:t>Господи, тебе, я знаю, хуже.</a:t>
            </a:r>
          </a:p>
          <a:p>
            <a:pPr marL="0" indent="0" algn="ctr">
              <a:buNone/>
            </a:pPr>
            <a:r>
              <a:rPr lang="ru-RU" dirty="0"/>
              <a:t>Имя твое треплют на всех углах, -</a:t>
            </a:r>
          </a:p>
          <a:p>
            <a:pPr marL="0" indent="0" algn="ctr">
              <a:buNone/>
            </a:pPr>
            <a:r>
              <a:rPr lang="ru-RU" dirty="0"/>
              <a:t>Господи, прости, что ты мне нужен.</a:t>
            </a:r>
          </a:p>
          <a:p>
            <a:pPr marL="0" indent="0" algn="ctr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                                                    23 </a:t>
            </a:r>
            <a:r>
              <a:rPr lang="ru-RU" dirty="0"/>
              <a:t>августа 1965</a:t>
            </a:r>
          </a:p>
          <a:p>
            <a:pPr marL="0" indent="0">
              <a:buNone/>
            </a:pPr>
            <a:endParaRPr lang="ru-RU" dirty="0" smtClean="0"/>
          </a:p>
        </p:txBody>
      </p:sp>
      <p:pic>
        <p:nvPicPr>
          <p:cNvPr id="1026" name="Picture 2" descr="C:\Users\User\Desktop\Архив ОХЛ\Pictures\Книги_картинки\big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96752"/>
            <a:ext cx="3240360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651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C:\Users\User\Desktop\Архив ОХЛ\Pictures\Книги_картинки\96dedde9_resizedScaled_1020to4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645024"/>
            <a:ext cx="2736304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9156" y="260648"/>
            <a:ext cx="8229600" cy="720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620688"/>
            <a:ext cx="4388296" cy="59766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sz="3400" dirty="0" smtClean="0"/>
              <a:t>Хорошие люди похожи на теплое солнце,</a:t>
            </a:r>
          </a:p>
          <a:p>
            <a:pPr marL="0" indent="0">
              <a:buNone/>
            </a:pPr>
            <a:r>
              <a:rPr lang="ru-RU" sz="3400" dirty="0" smtClean="0"/>
              <a:t>Которое, тучи раздвинув, выходит из тьмы.</a:t>
            </a:r>
          </a:p>
          <a:p>
            <a:pPr marL="0" indent="0">
              <a:buNone/>
            </a:pPr>
            <a:r>
              <a:rPr lang="ru-RU" sz="3400" dirty="0" smtClean="0"/>
              <a:t>Когда целый мир над твоей неудачей смеется,</a:t>
            </a:r>
          </a:p>
          <a:p>
            <a:pPr marL="0" indent="0">
              <a:buNone/>
            </a:pPr>
            <a:r>
              <a:rPr lang="ru-RU" sz="3400" dirty="0" smtClean="0"/>
              <a:t>Они добрым словом согреют в разгаре зимы.</a:t>
            </a:r>
          </a:p>
          <a:p>
            <a:endParaRPr lang="ru-RU" sz="3400" dirty="0" smtClean="0"/>
          </a:p>
          <a:p>
            <a:pPr marL="0" indent="0">
              <a:buNone/>
            </a:pPr>
            <a:r>
              <a:rPr lang="ru-RU" sz="3400" dirty="0" smtClean="0"/>
              <a:t>Хорошие люди не сразу заметны обычно,</a:t>
            </a:r>
          </a:p>
          <a:p>
            <a:pPr marL="0" indent="0">
              <a:buNone/>
            </a:pPr>
            <a:r>
              <a:rPr lang="ru-RU" sz="3400" dirty="0" smtClean="0"/>
              <a:t>Не лезут в глаза, как отросшая челка девчат.</a:t>
            </a:r>
          </a:p>
          <a:p>
            <a:pPr marL="0" indent="0">
              <a:buNone/>
            </a:pPr>
            <a:r>
              <a:rPr lang="ru-RU" sz="3400" dirty="0" smtClean="0"/>
              <a:t>Но в сложный момент не бывают они безразличны,</a:t>
            </a:r>
          </a:p>
          <a:p>
            <a:pPr marL="0" indent="0">
              <a:buNone/>
            </a:pPr>
            <a:r>
              <a:rPr lang="ru-RU" sz="3400" dirty="0" smtClean="0"/>
              <a:t>У них обязательно добрый </a:t>
            </a:r>
            <a:r>
              <a:rPr lang="ru-RU" sz="3400" dirty="0" smtClean="0"/>
              <a:t>с  </a:t>
            </a:r>
            <a:r>
              <a:rPr lang="ru-RU" sz="3400" dirty="0" err="1" smtClean="0"/>
              <a:t>грустинкою</a:t>
            </a:r>
            <a:r>
              <a:rPr lang="ru-RU" sz="3400" dirty="0" smtClean="0"/>
              <a:t> взгляд.</a:t>
            </a:r>
          </a:p>
          <a:p>
            <a:endParaRPr lang="ru-RU" sz="3400" dirty="0" smtClean="0"/>
          </a:p>
          <a:p>
            <a:pPr marL="0" indent="0">
              <a:buNone/>
            </a:pPr>
            <a:r>
              <a:rPr lang="ru-RU" sz="3400" dirty="0" smtClean="0"/>
              <a:t>Хорошие люди наивны и сентиментальны,</a:t>
            </a:r>
          </a:p>
          <a:p>
            <a:pPr marL="0" indent="0">
              <a:buNone/>
            </a:pPr>
            <a:r>
              <a:rPr lang="ru-RU" sz="3400" dirty="0" smtClean="0"/>
              <a:t>В них сердца любовь заглушает ворчанье ума.</a:t>
            </a:r>
          </a:p>
          <a:p>
            <a:pPr marL="0" indent="0">
              <a:buNone/>
            </a:pPr>
            <a:r>
              <a:rPr lang="ru-RU" sz="3400" dirty="0" smtClean="0"/>
              <a:t>Обидчика зло забывают они моментально,</a:t>
            </a:r>
          </a:p>
          <a:p>
            <a:pPr marL="0" indent="0">
              <a:buNone/>
            </a:pPr>
            <a:r>
              <a:rPr lang="ru-RU" sz="3400" dirty="0" smtClean="0"/>
              <a:t>Им сложно поверить в неискренность чувств и обман.</a:t>
            </a:r>
          </a:p>
          <a:p>
            <a:endParaRPr lang="ru-RU" sz="3400" dirty="0" smtClean="0"/>
          </a:p>
          <a:p>
            <a:pPr marL="0" indent="0">
              <a:buNone/>
            </a:pPr>
            <a:r>
              <a:rPr lang="ru-RU" sz="3400" dirty="0" smtClean="0"/>
              <a:t>Хорошие люди в друзьях ошибаются часто,</a:t>
            </a:r>
          </a:p>
          <a:p>
            <a:pPr marL="0" indent="0">
              <a:buNone/>
            </a:pPr>
            <a:r>
              <a:rPr lang="ru-RU" sz="3400" dirty="0" smtClean="0"/>
              <a:t>Не видя, что с ними не дружат, используя их.</a:t>
            </a:r>
          </a:p>
          <a:p>
            <a:pPr marL="0" indent="0">
              <a:buNone/>
            </a:pPr>
            <a:r>
              <a:rPr lang="ru-RU" sz="3400" dirty="0" smtClean="0"/>
              <a:t>Острей ощущают и боль, и гармонию счастья,</a:t>
            </a:r>
          </a:p>
          <a:p>
            <a:pPr marL="0" indent="0">
              <a:buNone/>
            </a:pPr>
            <a:r>
              <a:rPr lang="ru-RU" sz="3400" dirty="0" smtClean="0"/>
              <a:t>И знают: есть много несчастных, но нету плохих.</a:t>
            </a:r>
          </a:p>
          <a:p>
            <a:endParaRPr lang="ru-RU" sz="3400" dirty="0" smtClean="0"/>
          </a:p>
          <a:p>
            <a:pPr marL="0" indent="0">
              <a:buNone/>
            </a:pPr>
            <a:r>
              <a:rPr lang="ru-RU" sz="3400" dirty="0" smtClean="0"/>
              <a:t>Нельзя постоянно в их лучиках солнечных греться,</a:t>
            </a:r>
          </a:p>
          <a:p>
            <a:pPr marL="0" indent="0">
              <a:buNone/>
            </a:pPr>
            <a:r>
              <a:rPr lang="ru-RU" sz="3400" dirty="0" smtClean="0"/>
              <a:t>Ведь надо, встречая добро, становиться добрей!</a:t>
            </a:r>
          </a:p>
          <a:p>
            <a:pPr marL="0" indent="0">
              <a:buNone/>
            </a:pPr>
            <a:r>
              <a:rPr lang="ru-RU" sz="3400" dirty="0" smtClean="0"/>
              <a:t>Хорошие люди всегда улыбаются сердцем,</a:t>
            </a:r>
          </a:p>
          <a:p>
            <a:pPr marL="0" indent="0">
              <a:buNone/>
            </a:pPr>
            <a:r>
              <a:rPr lang="ru-RU" sz="3400" dirty="0" smtClean="0"/>
              <a:t>И видят в угрюмых прохожих — хороших людей.</a:t>
            </a:r>
          </a:p>
          <a:p>
            <a:pPr marL="0" indent="0">
              <a:buNone/>
            </a:pPr>
            <a:r>
              <a:rPr lang="ru-RU" dirty="0" smtClean="0"/>
              <a:t>                                                                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                                                                                                                              </a:t>
            </a:r>
            <a:r>
              <a:rPr lang="ru-RU" dirty="0" smtClean="0"/>
              <a:t>                                                                                (</a:t>
            </a:r>
            <a:r>
              <a:rPr lang="ru-RU" dirty="0" smtClean="0"/>
              <a:t>Ирина </a:t>
            </a:r>
            <a:r>
              <a:rPr lang="ru-RU" dirty="0" smtClean="0"/>
              <a:t>Самарина).</a:t>
            </a:r>
            <a:endParaRPr lang="ru-RU" dirty="0"/>
          </a:p>
        </p:txBody>
      </p:sp>
      <p:pic>
        <p:nvPicPr>
          <p:cNvPr id="2050" name="Picture 2" descr="C:\Users\User\Desktop\Архив ОХЛ\Pictures\Книги_картинки\galich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08720"/>
            <a:ext cx="1872208" cy="2529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ser\Desktop\Архив ОХЛ\Pictures\Книги_картинки\Kim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2866" y="764704"/>
            <a:ext cx="277826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User\Desktop\Архив ОХЛ\Pictures\Книги_картинки\vizbor_yuriy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780928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24017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</TotalTime>
  <Words>937</Words>
  <Application>Microsoft Office PowerPoint</Application>
  <PresentationFormat>Экран (4:3)</PresentationFormat>
  <Paragraphs>91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Всеми́рный день поэ́зии </vt:lpstr>
      <vt:lpstr>История праздника.</vt:lpstr>
      <vt:lpstr>Презентация PowerPoint</vt:lpstr>
      <vt:lpstr>«Поэзия, будь громкой или тихой, Не будь тихоней лживой никогда….»                                                            ( Е.Евтушенко).</vt:lpstr>
      <vt:lpstr>«Поэзия под гитару».</vt:lpstr>
      <vt:lpstr>«Нет дороге окончанья, есть зато её итог.»</vt:lpstr>
      <vt:lpstr>             «Лирический романтик».                                                                                                          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Всеми́рный день поэ́зии</dc:title>
  <dc:creator>User</dc:creator>
  <cp:lastModifiedBy>User</cp:lastModifiedBy>
  <cp:revision>27</cp:revision>
  <cp:lastPrinted>2020-02-21T05:27:58Z</cp:lastPrinted>
  <dcterms:created xsi:type="dcterms:W3CDTF">2020-02-21T04:15:42Z</dcterms:created>
  <dcterms:modified xsi:type="dcterms:W3CDTF">2020-02-26T11:03:32Z</dcterms:modified>
</cp:coreProperties>
</file>