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8" r:id="rId6"/>
    <p:sldId id="261" r:id="rId7"/>
    <p:sldId id="262" r:id="rId8"/>
    <p:sldId id="263" r:id="rId9"/>
    <p:sldId id="265" r:id="rId10"/>
    <p:sldId id="266" r:id="rId11"/>
    <p:sldId id="267" r:id="rId12"/>
    <p:sldId id="25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3" autoAdjust="0"/>
    <p:restoredTop sz="94660"/>
  </p:normalViewPr>
  <p:slideViewPr>
    <p:cSldViewPr snapToGrid="0">
      <p:cViewPr>
        <p:scale>
          <a:sx n="70" d="100"/>
          <a:sy n="70" d="100"/>
        </p:scale>
        <p:origin x="-48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F9521-6D4C-49C6-97B6-D25073BDE558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CAEC3ED-E7E4-42EF-A4CC-57FF26EF0BB1}">
      <dgm:prSet/>
      <dgm:spPr/>
      <dgm:t>
        <a:bodyPr/>
        <a:lstStyle/>
        <a:p>
          <a:pPr rtl="0"/>
          <a:r>
            <a:rPr lang="ru-RU" dirty="0" smtClean="0"/>
            <a:t>Философия</a:t>
          </a:r>
          <a:endParaRPr lang="ru-RU" dirty="0"/>
        </a:p>
      </dgm:t>
    </dgm:pt>
    <dgm:pt modelId="{E8F4AA6D-7904-4D0D-8C4E-8398758B1506}" type="parTrans" cxnId="{78747F82-A329-47CF-AA07-7B10C33346D9}">
      <dgm:prSet/>
      <dgm:spPr/>
      <dgm:t>
        <a:bodyPr/>
        <a:lstStyle/>
        <a:p>
          <a:endParaRPr lang="ru-RU"/>
        </a:p>
      </dgm:t>
    </dgm:pt>
    <dgm:pt modelId="{C186259A-068A-4AD7-87D1-AD6CA5D6EB1C}" type="sibTrans" cxnId="{78747F82-A329-47CF-AA07-7B10C33346D9}">
      <dgm:prSet/>
      <dgm:spPr/>
      <dgm:t>
        <a:bodyPr/>
        <a:lstStyle/>
        <a:p>
          <a:endParaRPr lang="ru-RU"/>
        </a:p>
      </dgm:t>
    </dgm:pt>
    <dgm:pt modelId="{28210824-290C-43AD-9DF1-7BA968C08051}" type="pres">
      <dgm:prSet presAssocID="{2F3F9521-6D4C-49C6-97B6-D25073BDE55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770AD130-A43E-48C6-9F32-0C2FF75A4F52}" type="pres">
      <dgm:prSet presAssocID="{4CAEC3ED-E7E4-42EF-A4CC-57FF26EF0BB1}" presName="composite" presStyleCnt="0">
        <dgm:presLayoutVars>
          <dgm:chMax/>
          <dgm:chPref/>
        </dgm:presLayoutVars>
      </dgm:prSet>
      <dgm:spPr/>
    </dgm:pt>
    <dgm:pt modelId="{E654FF84-FFF3-4897-AC1F-5770B70DD4A5}" type="pres">
      <dgm:prSet presAssocID="{4CAEC3ED-E7E4-42EF-A4CC-57FF26EF0BB1}" presName="Image" presStyleLbl="bgImgPlace1" presStyleIdx="0" presStyleCnt="1"/>
      <dgm:spPr/>
    </dgm:pt>
    <dgm:pt modelId="{DFD4355B-07EA-466B-AE59-CE6D416E5E4C}" type="pres">
      <dgm:prSet presAssocID="{4CAEC3ED-E7E4-42EF-A4CC-57FF26EF0BB1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7694F-B200-43F3-83AC-3549D2721505}" type="pres">
      <dgm:prSet presAssocID="{4CAEC3ED-E7E4-42EF-A4CC-57FF26EF0BB1}" presName="tlFrame" presStyleLbl="node1" presStyleIdx="0" presStyleCnt="4"/>
      <dgm:spPr/>
    </dgm:pt>
    <dgm:pt modelId="{34E84600-A226-49A9-9EA8-75BB259EE3E6}" type="pres">
      <dgm:prSet presAssocID="{4CAEC3ED-E7E4-42EF-A4CC-57FF26EF0BB1}" presName="trFrame" presStyleLbl="node1" presStyleIdx="1" presStyleCnt="4"/>
      <dgm:spPr/>
    </dgm:pt>
    <dgm:pt modelId="{78804F47-F102-4B6A-88F8-61E0F7DBA64B}" type="pres">
      <dgm:prSet presAssocID="{4CAEC3ED-E7E4-42EF-A4CC-57FF26EF0BB1}" presName="blFrame" presStyleLbl="node1" presStyleIdx="2" presStyleCnt="4"/>
      <dgm:spPr/>
    </dgm:pt>
    <dgm:pt modelId="{0E7C684F-D7F3-44F3-A8E9-51348F207D9D}" type="pres">
      <dgm:prSet presAssocID="{4CAEC3ED-E7E4-42EF-A4CC-57FF26EF0BB1}" presName="brFrame" presStyleLbl="node1" presStyleIdx="3" presStyleCnt="4"/>
      <dgm:spPr/>
    </dgm:pt>
  </dgm:ptLst>
  <dgm:cxnLst>
    <dgm:cxn modelId="{0EBCA9BC-74B0-4D4E-88C3-E25FE51EB8BD}" type="presOf" srcId="{4CAEC3ED-E7E4-42EF-A4CC-57FF26EF0BB1}" destId="{DFD4355B-07EA-466B-AE59-CE6D416E5E4C}" srcOrd="0" destOrd="0" presId="urn:microsoft.com/office/officeart/2009/3/layout/FramedTextPicture"/>
    <dgm:cxn modelId="{78747F82-A329-47CF-AA07-7B10C33346D9}" srcId="{2F3F9521-6D4C-49C6-97B6-D25073BDE558}" destId="{4CAEC3ED-E7E4-42EF-A4CC-57FF26EF0BB1}" srcOrd="0" destOrd="0" parTransId="{E8F4AA6D-7904-4D0D-8C4E-8398758B1506}" sibTransId="{C186259A-068A-4AD7-87D1-AD6CA5D6EB1C}"/>
    <dgm:cxn modelId="{D1630704-220B-43BA-BEA8-7C5AC65C48D3}" type="presOf" srcId="{2F3F9521-6D4C-49C6-97B6-D25073BDE558}" destId="{28210824-290C-43AD-9DF1-7BA968C08051}" srcOrd="0" destOrd="0" presId="urn:microsoft.com/office/officeart/2009/3/layout/FramedTextPicture"/>
    <dgm:cxn modelId="{3B525A31-1FA0-4DB6-BCC4-3AE5C90BF7E6}" type="presParOf" srcId="{28210824-290C-43AD-9DF1-7BA968C08051}" destId="{770AD130-A43E-48C6-9F32-0C2FF75A4F52}" srcOrd="0" destOrd="0" presId="urn:microsoft.com/office/officeart/2009/3/layout/FramedTextPicture"/>
    <dgm:cxn modelId="{6C7A8211-7812-4C8D-BC22-BED2CCD39650}" type="presParOf" srcId="{770AD130-A43E-48C6-9F32-0C2FF75A4F52}" destId="{E654FF84-FFF3-4897-AC1F-5770B70DD4A5}" srcOrd="0" destOrd="0" presId="urn:microsoft.com/office/officeart/2009/3/layout/FramedTextPicture"/>
    <dgm:cxn modelId="{C762BCAE-7614-4AFF-9C5B-4C46B199E73C}" type="presParOf" srcId="{770AD130-A43E-48C6-9F32-0C2FF75A4F52}" destId="{DFD4355B-07EA-466B-AE59-CE6D416E5E4C}" srcOrd="1" destOrd="0" presId="urn:microsoft.com/office/officeart/2009/3/layout/FramedTextPicture"/>
    <dgm:cxn modelId="{EC376491-D49E-4ECC-BB50-FB94621E2F12}" type="presParOf" srcId="{770AD130-A43E-48C6-9F32-0C2FF75A4F52}" destId="{3327694F-B200-43F3-83AC-3549D2721505}" srcOrd="2" destOrd="0" presId="urn:microsoft.com/office/officeart/2009/3/layout/FramedTextPicture"/>
    <dgm:cxn modelId="{B6E670A5-CB69-4BE6-929F-5C27B090A3C6}" type="presParOf" srcId="{770AD130-A43E-48C6-9F32-0C2FF75A4F52}" destId="{34E84600-A226-49A9-9EA8-75BB259EE3E6}" srcOrd="3" destOrd="0" presId="urn:microsoft.com/office/officeart/2009/3/layout/FramedTextPicture"/>
    <dgm:cxn modelId="{64F8A319-60B3-45A1-A937-A232703CEF80}" type="presParOf" srcId="{770AD130-A43E-48C6-9F32-0C2FF75A4F52}" destId="{78804F47-F102-4B6A-88F8-61E0F7DBA64B}" srcOrd="4" destOrd="0" presId="urn:microsoft.com/office/officeart/2009/3/layout/FramedTextPicture"/>
    <dgm:cxn modelId="{41EC2DC5-26C3-4639-8314-4AF247ECACA2}" type="presParOf" srcId="{770AD130-A43E-48C6-9F32-0C2FF75A4F52}" destId="{0E7C684F-D7F3-44F3-A8E9-51348F207D9D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FF84-FFF3-4897-AC1F-5770B70DD4A5}">
      <dsp:nvSpPr>
        <dsp:cNvPr id="0" name=""/>
        <dsp:cNvSpPr/>
      </dsp:nvSpPr>
      <dsp:spPr>
        <a:xfrm>
          <a:off x="0" y="693722"/>
          <a:ext cx="503889" cy="33592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4355B-07EA-466B-AE59-CE6D416E5E4C}">
      <dsp:nvSpPr>
        <dsp:cNvPr id="0" name=""/>
        <dsp:cNvSpPr/>
      </dsp:nvSpPr>
      <dsp:spPr>
        <a:xfrm>
          <a:off x="524928" y="1050653"/>
          <a:ext cx="713887" cy="44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Философия</a:t>
          </a:r>
          <a:endParaRPr lang="ru-RU" sz="1000" kern="1200" dirty="0"/>
        </a:p>
      </dsp:txBody>
      <dsp:txXfrm>
        <a:off x="524928" y="1050653"/>
        <a:ext cx="713887" cy="440955"/>
      </dsp:txXfrm>
    </dsp:sp>
    <dsp:sp modelId="{3327694F-B200-43F3-83AC-3549D2721505}">
      <dsp:nvSpPr>
        <dsp:cNvPr id="0" name=""/>
        <dsp:cNvSpPr/>
      </dsp:nvSpPr>
      <dsp:spPr>
        <a:xfrm>
          <a:off x="461942" y="987721"/>
          <a:ext cx="171447" cy="1714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84600-A226-49A9-9EA8-75BB259EE3E6}">
      <dsp:nvSpPr>
        <dsp:cNvPr id="0" name=""/>
        <dsp:cNvSpPr/>
      </dsp:nvSpPr>
      <dsp:spPr>
        <a:xfrm rot="5400000">
          <a:off x="1135297" y="987743"/>
          <a:ext cx="171492" cy="17144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04F47-F102-4B6A-88F8-61E0F7DBA64B}">
      <dsp:nvSpPr>
        <dsp:cNvPr id="0" name=""/>
        <dsp:cNvSpPr/>
      </dsp:nvSpPr>
      <dsp:spPr>
        <a:xfrm rot="16200000">
          <a:off x="461920" y="1383157"/>
          <a:ext cx="171492" cy="17144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C684F-D7F3-44F3-A8E9-51348F207D9D}">
      <dsp:nvSpPr>
        <dsp:cNvPr id="0" name=""/>
        <dsp:cNvSpPr/>
      </dsp:nvSpPr>
      <dsp:spPr>
        <a:xfrm rot="10800000">
          <a:off x="1135320" y="1383135"/>
          <a:ext cx="171447" cy="1714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327-8F66-4A24-8B65-48C0E5BFBE5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6EB9D0B-74AC-44AA-B3EC-185C54A97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327-8F66-4A24-8B65-48C0E5BFBE5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9D0B-74AC-44AA-B3EC-185C54A97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327-8F66-4A24-8B65-48C0E5BFBE5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9D0B-74AC-44AA-B3EC-185C54A97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327-8F66-4A24-8B65-48C0E5BFBE5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6EB9D0B-74AC-44AA-B3EC-185C54A97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327-8F66-4A24-8B65-48C0E5BFBE5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9D0B-74AC-44AA-B3EC-185C54A97C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327-8F66-4A24-8B65-48C0E5BFBE5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9D0B-74AC-44AA-B3EC-185C54A97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327-8F66-4A24-8B65-48C0E5BFBE5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B6EB9D0B-74AC-44AA-B3EC-185C54A97C1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327-8F66-4A24-8B65-48C0E5BFBE5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9D0B-74AC-44AA-B3EC-185C54A97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327-8F66-4A24-8B65-48C0E5BFBE5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9D0B-74AC-44AA-B3EC-185C54A97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327-8F66-4A24-8B65-48C0E5BFBE5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9D0B-74AC-44AA-B3EC-185C54A97C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327-8F66-4A24-8B65-48C0E5BFBE5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B9D0B-74AC-44AA-B3EC-185C54A97C1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03F327-8F66-4A24-8B65-48C0E5BFBE5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EB9D0B-74AC-44AA-B3EC-185C54A97C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.lanbook.com/book/13290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.lanbook.com/book/155685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e.lanbook.com/book/122226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0.png"/><Relationship Id="rId4" Type="http://schemas.openxmlformats.org/officeDocument/2006/relationships/hyperlink" Target="https://e.lanbook.com/book/125209" TargetMode="External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bookshop.ru/32107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prbookshop.ru/66306.htm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bookshop.ru/43234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prbookshop.ru/2614.html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.lanbook.com/book/13331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e.lanbook.com/book/11113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bookshop.ru/65878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prbookshop.ru/66332.html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bookshop.ru/73603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prbookshop.ru/74556.html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bookshop.ru/79825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prbookshop.ru/81067.html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bookshop.ru/88237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.lanbook.com/book/132871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Candara" panose="020E0502030303020204" pitchFamily="34" charset="0"/>
              </a:rPr>
              <a:t>Общая философская наука</a:t>
            </a:r>
            <a:endParaRPr lang="ru-RU" b="1" dirty="0"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Candara" panose="020E0502030303020204" pitchFamily="34" charset="0"/>
              </a:rPr>
              <a:t>интерактивная выставка</a:t>
            </a:r>
            <a:endParaRPr lang="ru-RU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03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38" y="207818"/>
            <a:ext cx="2129509" cy="28341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70772" y="1032095"/>
            <a:ext cx="9029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ndara" panose="020E0502030303020204" pitchFamily="34" charset="0"/>
                <a:hlinkClick r:id="rId3"/>
              </a:rPr>
              <a:t>Философия : учебник. — Москва : Академический Проект, 2020. — 650 с. — ISBN 978-5-8291-3210-1. — Текст : электронный // Лань : электронно-библиотечная система. — URL: https://e.lanbook.com/book/132904</a:t>
            </a:r>
            <a:endParaRPr lang="ru-RU" dirty="0"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40" y="3911097"/>
            <a:ext cx="2129508" cy="26707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70772" y="4255129"/>
            <a:ext cx="89660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ndara" panose="020E0502030303020204" pitchFamily="34" charset="0"/>
                <a:hlinkClick r:id="rId5"/>
              </a:rPr>
              <a:t>Философия для бакалавров : учебное пособие для вузов / М. А. </a:t>
            </a:r>
            <a:r>
              <a:rPr lang="ru-RU" dirty="0" err="1">
                <a:latin typeface="Candara" panose="020E0502030303020204" pitchFamily="34" charset="0"/>
                <a:hlinkClick r:id="rId5"/>
              </a:rPr>
              <a:t>Гласер</a:t>
            </a:r>
            <a:r>
              <a:rPr lang="ru-RU" dirty="0">
                <a:latin typeface="Candara" panose="020E0502030303020204" pitchFamily="34" charset="0"/>
                <a:hlinkClick r:id="rId5"/>
              </a:rPr>
              <a:t>, И. А. Дмитриева, В. Е. Дмитриев [и др.] ; под редакцией М. А. </a:t>
            </a:r>
            <a:r>
              <a:rPr lang="ru-RU" dirty="0" err="1">
                <a:latin typeface="Candara" panose="020E0502030303020204" pitchFamily="34" charset="0"/>
                <a:hlinkClick r:id="rId5"/>
              </a:rPr>
              <a:t>Гласер</a:t>
            </a:r>
            <a:r>
              <a:rPr lang="ru-RU" dirty="0">
                <a:latin typeface="Candara" panose="020E0502030303020204" pitchFamily="34" charset="0"/>
                <a:hlinkClick r:id="rId5"/>
              </a:rPr>
              <a:t>. — 3-е изд., стер. — Санкт-Петербург : Лань, 2021. — 360 с. — ISBN 978-5-8114-7119-5. — Текст : электронный // Лань : электронно-библиотечная система. — URL: https://e.lanbook.com/book/155685</a:t>
            </a:r>
            <a:r>
              <a:rPr lang="ru-RU" dirty="0">
                <a:latin typeface="Roboto"/>
                <a:hlinkClick r:id="rId5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5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06" y="316871"/>
            <a:ext cx="1891145" cy="27543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58291" y="1232358"/>
            <a:ext cx="9109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ndara" panose="020E0502030303020204" pitchFamily="34" charset="0"/>
                <a:hlinkClick r:id="rId3"/>
              </a:rPr>
              <a:t>Яцевич, М. Ю. Философия : учебное пособие / М. Ю. Яцевич. — Кемерово : </a:t>
            </a:r>
            <a:r>
              <a:rPr lang="ru-RU" dirty="0" err="1">
                <a:latin typeface="Candara" panose="020E0502030303020204" pitchFamily="34" charset="0"/>
                <a:hlinkClick r:id="rId3"/>
              </a:rPr>
              <a:t>КузГТУ</a:t>
            </a:r>
            <a:r>
              <a:rPr lang="ru-RU" dirty="0">
                <a:latin typeface="Candara" panose="020E0502030303020204" pitchFamily="34" charset="0"/>
                <a:hlinkClick r:id="rId3"/>
              </a:rPr>
              <a:t> имени Т.Ф. Горбачева, 2019. — 100 с. — ISBN 978-5-00137-072-7. — Текст : электронный // Лань : электронно-библиотечная система. — URL: https://e.lanbook.com/book/122226</a:t>
            </a:r>
            <a:r>
              <a:rPr lang="ru-RU" dirty="0">
                <a:latin typeface="Roboto"/>
              </a:rPr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6782" y="4070265"/>
            <a:ext cx="8894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ndara" panose="020E0502030303020204" pitchFamily="34" charset="0"/>
                <a:hlinkClick r:id="rId4"/>
              </a:rPr>
              <a:t>Философия : методические указания / составители Д. Е. </a:t>
            </a:r>
            <a:r>
              <a:rPr lang="ru-RU" dirty="0" err="1">
                <a:latin typeface="Candara" panose="020E0502030303020204" pitchFamily="34" charset="0"/>
                <a:hlinkClick r:id="rId4"/>
              </a:rPr>
              <a:t>Любомиров</a:t>
            </a:r>
            <a:r>
              <a:rPr lang="ru-RU" dirty="0">
                <a:latin typeface="Candara" panose="020E0502030303020204" pitchFamily="34" charset="0"/>
                <a:hlinkClick r:id="rId4"/>
              </a:rPr>
              <a:t>. — Санкт-Петербург : </a:t>
            </a:r>
            <a:r>
              <a:rPr lang="ru-RU" dirty="0" err="1">
                <a:latin typeface="Candara" panose="020E0502030303020204" pitchFamily="34" charset="0"/>
                <a:hlinkClick r:id="rId4"/>
              </a:rPr>
              <a:t>СПбГЛТУ</a:t>
            </a:r>
            <a:r>
              <a:rPr lang="ru-RU" dirty="0">
                <a:latin typeface="Candara" panose="020E0502030303020204" pitchFamily="34" charset="0"/>
                <a:hlinkClick r:id="rId4"/>
              </a:rPr>
              <a:t>, 2019. — 36 с. — Текст : электронный // Лань : электронно-библиотечная система. — URL: https://e.lanbook.com/book/125209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8291" y="4997116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ndara" panose="020E0502030303020204" pitchFamily="34" charset="0"/>
              </a:rPr>
              <a:t>Методические указания предназначены для студентов </a:t>
            </a:r>
            <a:r>
              <a:rPr lang="ru-RU" dirty="0" err="1">
                <a:latin typeface="Candara" panose="020E0502030303020204" pitchFamily="34" charset="0"/>
              </a:rPr>
              <a:t>бакалавриата</a:t>
            </a:r>
            <a:r>
              <a:rPr lang="ru-RU" dirty="0">
                <a:latin typeface="Candara" panose="020E0502030303020204" pitchFamily="34" charset="0"/>
              </a:rPr>
              <a:t> всех направлений подготовки и форм обучения, изучающих дисциплину «Философия», имеют целью оказать помощь обучающимся в организации их самостоятельной работы.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30409835"/>
              </p:ext>
            </p:extLst>
          </p:nvPr>
        </p:nvGraphicFramePr>
        <p:xfrm>
          <a:off x="437660" y="3672097"/>
          <a:ext cx="1306768" cy="224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243" y="3790004"/>
            <a:ext cx="1810669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6813" y="275363"/>
            <a:ext cx="11570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ndara" panose="020E0502030303020204" pitchFamily="34" charset="0"/>
              </a:rPr>
              <a:t>Кроме электронных </a:t>
            </a:r>
            <a:r>
              <a:rPr lang="ru-RU" dirty="0" smtClean="0">
                <a:latin typeface="Candara" panose="020E0502030303020204" pitchFamily="34" charset="0"/>
              </a:rPr>
              <a:t>изданий, </a:t>
            </a:r>
            <a:r>
              <a:rPr lang="ru-RU" dirty="0">
                <a:latin typeface="Candara" panose="020E0502030303020204" pitchFamily="34" charset="0"/>
              </a:rPr>
              <a:t>в фонде нашей библиотеки вы можете взять  учебники и учебные пособия на бумажных носителях </a:t>
            </a:r>
            <a:r>
              <a:rPr lang="ru-RU" b="1" dirty="0">
                <a:latin typeface="Candara" panose="020E0502030303020204" pitchFamily="34" charset="0"/>
              </a:rPr>
              <a:t>в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ru-RU" b="1" dirty="0">
                <a:latin typeface="Candara" panose="020E0502030303020204" pitchFamily="34" charset="0"/>
              </a:rPr>
              <a:t>абонементе для студентов заочного отделения</a:t>
            </a:r>
          </a:p>
          <a:p>
            <a:r>
              <a:rPr lang="ru-RU" b="1" dirty="0">
                <a:latin typeface="Candara" panose="020E0502030303020204" pitchFamily="34" charset="0"/>
              </a:rPr>
              <a:t> (корпус № 6, ауд. 107Б) </a:t>
            </a:r>
            <a:r>
              <a:rPr lang="ru-RU" dirty="0">
                <a:latin typeface="Candara" panose="020E0502030303020204" pitchFamily="34" charset="0"/>
              </a:rPr>
              <a:t>:</a:t>
            </a:r>
          </a:p>
        </p:txBody>
      </p:sp>
      <p:pic>
        <p:nvPicPr>
          <p:cNvPr id="2050" name="Picture 2" descr="C:\Users\User\Documents\Оформление\books3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7" y="1376127"/>
            <a:ext cx="3132968" cy="341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94227" y="1189639"/>
            <a:ext cx="81933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andara" panose="020E0502030303020204" pitchFamily="34" charset="0"/>
              </a:rPr>
              <a:t>Введение в философию </a:t>
            </a:r>
            <a:r>
              <a:rPr lang="ru-RU" sz="1600" dirty="0">
                <a:latin typeface="Candara" panose="020E0502030303020204" pitchFamily="34" charset="0"/>
              </a:rPr>
              <a:t>: учебник для вузов : в 2 ч. / И. Т. Фролов [и др.] ; ред. И. Т. Фролов. Ч. 1, 1989. - 367 с.</a:t>
            </a:r>
            <a:br>
              <a:rPr lang="ru-RU" sz="1600" dirty="0">
                <a:latin typeface="Candara" panose="020E0502030303020204" pitchFamily="34" charset="0"/>
              </a:rPr>
            </a:br>
            <a:r>
              <a:rPr lang="ru-RU" sz="1600" dirty="0">
                <a:latin typeface="Candara" panose="020E0502030303020204" pitchFamily="34" charset="0"/>
              </a:rPr>
              <a:t/>
            </a:r>
            <a:br>
              <a:rPr lang="ru-RU" sz="1600" dirty="0">
                <a:latin typeface="Candara" panose="020E0502030303020204" pitchFamily="34" charset="0"/>
              </a:rPr>
            </a:br>
            <a:r>
              <a:rPr lang="ru-RU" sz="1600" b="1" dirty="0">
                <a:latin typeface="Candara" panose="020E0502030303020204" pitchFamily="34" charset="0"/>
              </a:rPr>
              <a:t>Введение в философию </a:t>
            </a:r>
            <a:r>
              <a:rPr lang="ru-RU" sz="1600" dirty="0">
                <a:latin typeface="Candara" panose="020E0502030303020204" pitchFamily="34" charset="0"/>
              </a:rPr>
              <a:t>: учебник для вузов : в 2 ч. / И. Т. Фролов [и др.] ; ред. И. Т. Фролов. Ч. 2, 1989. - 639 с.</a:t>
            </a:r>
            <a:br>
              <a:rPr lang="ru-RU" sz="1600" dirty="0">
                <a:latin typeface="Candara" panose="020E0502030303020204" pitchFamily="34" charset="0"/>
              </a:rPr>
            </a:br>
            <a:r>
              <a:rPr lang="ru-RU" sz="1600" dirty="0">
                <a:latin typeface="Candara" panose="020E0502030303020204" pitchFamily="34" charset="0"/>
              </a:rPr>
              <a:t/>
            </a:r>
            <a:br>
              <a:rPr lang="ru-RU" sz="1600" dirty="0">
                <a:latin typeface="Candara" panose="020E0502030303020204" pitchFamily="34" charset="0"/>
              </a:rPr>
            </a:br>
            <a:r>
              <a:rPr lang="ru-RU" sz="1600" b="1" dirty="0" err="1">
                <a:latin typeface="Candara" panose="020E0502030303020204" pitchFamily="34" charset="0"/>
              </a:rPr>
              <a:t>Татаркевич</a:t>
            </a:r>
            <a:r>
              <a:rPr lang="ru-RU" sz="1600" dirty="0">
                <a:latin typeface="Candara" panose="020E0502030303020204" pitchFamily="34" charset="0"/>
              </a:rPr>
              <a:t>, Владислав. История философии. Античная и средневековая философия : перевод с польского / В. </a:t>
            </a:r>
            <a:r>
              <a:rPr lang="ru-RU" sz="1600" dirty="0" err="1">
                <a:latin typeface="Candara" panose="020E0502030303020204" pitchFamily="34" charset="0"/>
              </a:rPr>
              <a:t>Татаркевич</a:t>
            </a:r>
            <a:r>
              <a:rPr lang="ru-RU" sz="1600" dirty="0">
                <a:latin typeface="Candara" panose="020E0502030303020204" pitchFamily="34" charset="0"/>
              </a:rPr>
              <a:t> ; пер. В. Н. Квасков, 2000. - 482 с.</a:t>
            </a:r>
            <a:br>
              <a:rPr lang="ru-RU" sz="1600" dirty="0">
                <a:latin typeface="Candara" panose="020E0502030303020204" pitchFamily="34" charset="0"/>
              </a:rPr>
            </a:br>
            <a:r>
              <a:rPr lang="ru-RU" sz="1600" dirty="0">
                <a:latin typeface="Candara" panose="020E0502030303020204" pitchFamily="34" charset="0"/>
              </a:rPr>
              <a:t/>
            </a:r>
            <a:br>
              <a:rPr lang="ru-RU" sz="1600" dirty="0">
                <a:latin typeface="Candara" panose="020E0502030303020204" pitchFamily="34" charset="0"/>
              </a:rPr>
            </a:br>
            <a:r>
              <a:rPr lang="ru-RU" sz="1600" b="1" dirty="0">
                <a:latin typeface="Candara" panose="020E0502030303020204" pitchFamily="34" charset="0"/>
              </a:rPr>
              <a:t>Радугин</a:t>
            </a:r>
            <a:r>
              <a:rPr lang="ru-RU" sz="1600" dirty="0">
                <a:latin typeface="Candara" panose="020E0502030303020204" pitchFamily="34" charset="0"/>
              </a:rPr>
              <a:t>, Алексей Алексеевич. Философия [Текст] : Курс лекций: Учеб. пособие для студентов вузов / А. А. Радугин, 1999. - 272 с.</a:t>
            </a:r>
            <a:br>
              <a:rPr lang="ru-RU" sz="1600" dirty="0">
                <a:latin typeface="Candara" panose="020E0502030303020204" pitchFamily="34" charset="0"/>
              </a:rPr>
            </a:br>
            <a:r>
              <a:rPr lang="ru-RU" sz="1600" dirty="0">
                <a:latin typeface="Candara" panose="020E0502030303020204" pitchFamily="34" charset="0"/>
              </a:rPr>
              <a:t/>
            </a:r>
            <a:br>
              <a:rPr lang="ru-RU" sz="1600" dirty="0">
                <a:latin typeface="Candara" panose="020E0502030303020204" pitchFamily="34" charset="0"/>
              </a:rPr>
            </a:br>
            <a:r>
              <a:rPr lang="ru-RU" sz="1600" b="1" dirty="0" err="1">
                <a:latin typeface="Candara" panose="020E0502030303020204" pitchFamily="34" charset="0"/>
              </a:rPr>
              <a:t>Момджян</a:t>
            </a:r>
            <a:r>
              <a:rPr lang="ru-RU" sz="1600" dirty="0">
                <a:latin typeface="Candara" panose="020E0502030303020204" pitchFamily="34" charset="0"/>
              </a:rPr>
              <a:t>, Карен </a:t>
            </a:r>
            <a:r>
              <a:rPr lang="ru-RU" sz="1600" dirty="0" err="1">
                <a:latin typeface="Candara" panose="020E0502030303020204" pitchFamily="34" charset="0"/>
              </a:rPr>
              <a:t>Хачикович</a:t>
            </a:r>
            <a:r>
              <a:rPr lang="ru-RU" sz="1600" dirty="0">
                <a:latin typeface="Candara" panose="020E0502030303020204" pitchFamily="34" charset="0"/>
              </a:rPr>
              <a:t>. Введение в социальную философию : учебное пособие / К. Х. </a:t>
            </a:r>
            <a:r>
              <a:rPr lang="ru-RU" sz="1600" dirty="0" err="1">
                <a:latin typeface="Candara" panose="020E0502030303020204" pitchFamily="34" charset="0"/>
              </a:rPr>
              <a:t>Момджян</a:t>
            </a:r>
            <a:r>
              <a:rPr lang="ru-RU" sz="1600" dirty="0">
                <a:latin typeface="Candara" panose="020E0502030303020204" pitchFamily="34" charset="0"/>
              </a:rPr>
              <a:t>, 1997. - 448 с.</a:t>
            </a:r>
            <a:br>
              <a:rPr lang="ru-RU" sz="1600" dirty="0">
                <a:latin typeface="Candara" panose="020E0502030303020204" pitchFamily="34" charset="0"/>
              </a:rPr>
            </a:br>
            <a:r>
              <a:rPr lang="ru-RU" sz="1600" dirty="0">
                <a:latin typeface="Candara" panose="020E0502030303020204" pitchFamily="34" charset="0"/>
              </a:rPr>
              <a:t/>
            </a:r>
            <a:br>
              <a:rPr lang="ru-RU" sz="1600" dirty="0">
                <a:latin typeface="Candara" panose="020E0502030303020204" pitchFamily="34" charset="0"/>
              </a:rPr>
            </a:br>
            <a:endParaRPr lang="ru-RU" sz="1600" dirty="0">
              <a:latin typeface="Candara" panose="020E0502030303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9777" y="4789283"/>
            <a:ext cx="111905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Candara" panose="020E0502030303020204" pitchFamily="34" charset="0"/>
              </a:rPr>
              <a:t>Древнегреческая</a:t>
            </a:r>
            <a:r>
              <a:rPr lang="ru-RU" sz="1600" dirty="0">
                <a:latin typeface="Candara" panose="020E0502030303020204" pitchFamily="34" charset="0"/>
              </a:rPr>
              <a:t> философия [Текст] : От Платона до Аристотеля, 1999. - 832с. с.</a:t>
            </a:r>
          </a:p>
          <a:p>
            <a:pPr algn="just"/>
            <a:endParaRPr lang="ru-RU" sz="1600" dirty="0">
              <a:latin typeface="Candara" panose="020E0502030303020204" pitchFamily="34" charset="0"/>
            </a:endParaRPr>
          </a:p>
          <a:p>
            <a:pPr algn="just"/>
            <a:r>
              <a:rPr lang="ru-RU" sz="1600" b="1" dirty="0">
                <a:latin typeface="Candara" panose="020E0502030303020204" pitchFamily="34" charset="0"/>
              </a:rPr>
              <a:t>Философский</a:t>
            </a:r>
            <a:r>
              <a:rPr lang="ru-RU" sz="1600" dirty="0">
                <a:latin typeface="Candara" panose="020E0502030303020204" pitchFamily="34" charset="0"/>
              </a:rPr>
              <a:t> словарь / ред. И. Т. Фролов, 1986. - 590 с.</a:t>
            </a:r>
          </a:p>
          <a:p>
            <a:pPr algn="just"/>
            <a:endParaRPr lang="ru-RU" sz="1600" dirty="0">
              <a:latin typeface="Candara" panose="020E0502030303020204" pitchFamily="34" charset="0"/>
            </a:endParaRPr>
          </a:p>
          <a:p>
            <a:pPr algn="just"/>
            <a:r>
              <a:rPr lang="ru-RU" sz="1600" b="1" dirty="0" err="1">
                <a:latin typeface="Candara" panose="020E0502030303020204" pitchFamily="34" charset="0"/>
              </a:rPr>
              <a:t>Чанышев</a:t>
            </a:r>
            <a:r>
              <a:rPr lang="ru-RU" sz="1600" dirty="0">
                <a:latin typeface="Candara" panose="020E0502030303020204" pitchFamily="34" charset="0"/>
              </a:rPr>
              <a:t>, Арсений Николаевич. Курс лекций по древней и средневековой философии : учебник / А. Н. </a:t>
            </a:r>
            <a:r>
              <a:rPr lang="ru-RU" sz="1600" dirty="0" err="1">
                <a:latin typeface="Candara" panose="020E0502030303020204" pitchFamily="34" charset="0"/>
              </a:rPr>
              <a:t>Чанышев</a:t>
            </a:r>
            <a:r>
              <a:rPr lang="ru-RU" sz="1600" dirty="0">
                <a:latin typeface="Candara" panose="020E0502030303020204" pitchFamily="34" charset="0"/>
              </a:rPr>
              <a:t>, 1991. - 512 с.</a:t>
            </a:r>
          </a:p>
          <a:p>
            <a:pPr algn="just"/>
            <a:endParaRPr lang="ru-RU" sz="1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7115" y="389298"/>
            <a:ext cx="11217243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yandex-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yandex-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yandex-san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6048" y="962403"/>
            <a:ext cx="1125345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andara" panose="020E0502030303020204" pitchFamily="34" charset="0"/>
              </a:rPr>
              <a:t>Васильева</a:t>
            </a:r>
            <a:r>
              <a:rPr lang="ru-RU" sz="1600" dirty="0">
                <a:latin typeface="Candara" panose="020E0502030303020204" pitchFamily="34" charset="0"/>
              </a:rPr>
              <a:t>, Татьяна Степановна. Сущность и смысл истории : учебное пособие / Т. С. Васильева, 1996. - 136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Новикова</a:t>
            </a:r>
            <a:r>
              <a:rPr lang="ru-RU" sz="1600" dirty="0">
                <a:latin typeface="Candara" panose="020E0502030303020204" pitchFamily="34" charset="0"/>
              </a:rPr>
              <a:t>, Лидия Ивановна. Русская философия истории : [курс лекций] / Л. И. Новикова, И. Н. </a:t>
            </a:r>
            <a:r>
              <a:rPr lang="ru-RU" sz="1600" dirty="0" err="1">
                <a:latin typeface="Candara" panose="020E0502030303020204" pitchFamily="34" charset="0"/>
              </a:rPr>
              <a:t>Сиземская</a:t>
            </a:r>
            <a:r>
              <a:rPr lang="ru-RU" sz="1600" dirty="0">
                <a:latin typeface="Candara" panose="020E0502030303020204" pitchFamily="34" charset="0"/>
              </a:rPr>
              <a:t>, 1997. - 328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Орлов</a:t>
            </a:r>
            <a:r>
              <a:rPr lang="ru-RU" sz="1600" dirty="0">
                <a:latin typeface="Candara" panose="020E0502030303020204" pitchFamily="34" charset="0"/>
              </a:rPr>
              <a:t>, Владимир Вячеславович. Философия экономики / В. В. Орлов, Т. С. Васильева, 2006. - 266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 err="1">
                <a:latin typeface="Candara" panose="020E0502030303020204" pitchFamily="34" charset="0"/>
              </a:rPr>
              <a:t>Чанышев</a:t>
            </a:r>
            <a:r>
              <a:rPr lang="ru-RU" sz="1600" dirty="0">
                <a:latin typeface="Candara" panose="020E0502030303020204" pitchFamily="34" charset="0"/>
              </a:rPr>
              <a:t>, Арсений Николаевич. История философии Древнего мира : учебник для студентов философских специальностей / А. Н. </a:t>
            </a:r>
            <a:r>
              <a:rPr lang="ru-RU" sz="1600" dirty="0" err="1">
                <a:latin typeface="Candara" panose="020E0502030303020204" pitchFamily="34" charset="0"/>
              </a:rPr>
              <a:t>Чанышев</a:t>
            </a:r>
            <a:r>
              <a:rPr lang="ru-RU" sz="1600" dirty="0">
                <a:latin typeface="Candara" panose="020E0502030303020204" pitchFamily="34" charset="0"/>
              </a:rPr>
              <a:t>, 2005. - 608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Орлов</a:t>
            </a:r>
            <a:r>
              <a:rPr lang="ru-RU" sz="1600" dirty="0">
                <a:latin typeface="Candara" panose="020E0502030303020204" pitchFamily="34" charset="0"/>
              </a:rPr>
              <a:t>, Владимир Вячеславович. История человеческого интеллекта : учебное пособие для студентов вузов, обучающихся по направлению подготовки ВПО 020100 - "Философия", специализация "Онтология и теория познания" / В. В. Орлов, 2007. - 187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 err="1">
                <a:latin typeface="Candara" panose="020E0502030303020204" pitchFamily="34" charset="0"/>
              </a:rPr>
              <a:t>Нерсесянц</a:t>
            </a:r>
            <a:r>
              <a:rPr lang="ru-RU" sz="1600" dirty="0">
                <a:latin typeface="Candara" panose="020E0502030303020204" pitchFamily="34" charset="0"/>
              </a:rPr>
              <a:t>, Владик </a:t>
            </a:r>
            <a:r>
              <a:rPr lang="ru-RU" sz="1600" dirty="0" err="1">
                <a:latin typeface="Candara" panose="020E0502030303020204" pitchFamily="34" charset="0"/>
              </a:rPr>
              <a:t>Сумбатович</a:t>
            </a:r>
            <a:r>
              <a:rPr lang="ru-RU" sz="1600" dirty="0">
                <a:latin typeface="Candara" panose="020E0502030303020204" pitchFamily="34" charset="0"/>
              </a:rPr>
              <a:t>. Философия права : учебник для вузов / В. С. </a:t>
            </a:r>
            <a:r>
              <a:rPr lang="ru-RU" sz="1600" dirty="0" err="1">
                <a:latin typeface="Candara" panose="020E0502030303020204" pitchFamily="34" charset="0"/>
              </a:rPr>
              <a:t>Нерсесянц</a:t>
            </a:r>
            <a:r>
              <a:rPr lang="ru-RU" sz="1600" dirty="0">
                <a:latin typeface="Candara" panose="020E0502030303020204" pitchFamily="34" charset="0"/>
              </a:rPr>
              <a:t>, 2006. - 848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dirty="0">
                <a:latin typeface="Candara" panose="020E0502030303020204" pitchFamily="34" charset="0"/>
              </a:rPr>
              <a:t>Алексеев, Петр Васильевич. Философия : учебник по курсу "Философия" для студентов вузов / П. В. Алексеев, А. В. Панин, 2008. - 592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dirty="0">
                <a:latin typeface="Candara" panose="020E0502030303020204" pitchFamily="34" charset="0"/>
              </a:rPr>
              <a:t>Алексеев, Петр Васильевич. История философии : учебник для студентов вузов, изучающих философию / П. В. Алексеев, 2009. - 240 с.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6048" y="962402"/>
            <a:ext cx="1125345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andara" panose="020E0502030303020204" pitchFamily="34" charset="0"/>
              </a:rPr>
              <a:t>Васильева</a:t>
            </a:r>
            <a:r>
              <a:rPr lang="ru-RU" sz="1600" dirty="0">
                <a:latin typeface="Candara" panose="020E0502030303020204" pitchFamily="34" charset="0"/>
              </a:rPr>
              <a:t>, Татьяна Степановна. Сущность и смысл истории : учебное пособие / Т. С. Васильева, 1996. - 136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Новикова</a:t>
            </a:r>
            <a:r>
              <a:rPr lang="ru-RU" sz="1600" dirty="0">
                <a:latin typeface="Candara" panose="020E0502030303020204" pitchFamily="34" charset="0"/>
              </a:rPr>
              <a:t>, Лидия Ивановна. Русская философия истории : [курс лекций] / Л. И. Новикова, И. Н. </a:t>
            </a:r>
            <a:r>
              <a:rPr lang="ru-RU" sz="1600" dirty="0" err="1">
                <a:latin typeface="Candara" panose="020E0502030303020204" pitchFamily="34" charset="0"/>
              </a:rPr>
              <a:t>Сиземская</a:t>
            </a:r>
            <a:r>
              <a:rPr lang="ru-RU" sz="1600" dirty="0">
                <a:latin typeface="Candara" panose="020E0502030303020204" pitchFamily="34" charset="0"/>
              </a:rPr>
              <a:t>, 1997. - 328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Орлов</a:t>
            </a:r>
            <a:r>
              <a:rPr lang="ru-RU" sz="1600" dirty="0">
                <a:latin typeface="Candara" panose="020E0502030303020204" pitchFamily="34" charset="0"/>
              </a:rPr>
              <a:t>, Владимир Вячеславович. Философия экономики / В. В. Орлов, Т. С. Васильева, 2006. - 266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 err="1">
                <a:latin typeface="Candara" panose="020E0502030303020204" pitchFamily="34" charset="0"/>
              </a:rPr>
              <a:t>Чанышев</a:t>
            </a:r>
            <a:r>
              <a:rPr lang="ru-RU" sz="1600" dirty="0">
                <a:latin typeface="Candara" panose="020E0502030303020204" pitchFamily="34" charset="0"/>
              </a:rPr>
              <a:t>, Арсений Николаевич. История философии Древнего мира : учебник для студентов философских специальностей / А. Н. </a:t>
            </a:r>
            <a:r>
              <a:rPr lang="ru-RU" sz="1600" dirty="0" err="1">
                <a:latin typeface="Candara" panose="020E0502030303020204" pitchFamily="34" charset="0"/>
              </a:rPr>
              <a:t>Чанышев</a:t>
            </a:r>
            <a:r>
              <a:rPr lang="ru-RU" sz="1600" dirty="0">
                <a:latin typeface="Candara" panose="020E0502030303020204" pitchFamily="34" charset="0"/>
              </a:rPr>
              <a:t>, 2005. - 608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Орлов</a:t>
            </a:r>
            <a:r>
              <a:rPr lang="ru-RU" sz="1600" dirty="0">
                <a:latin typeface="Candara" panose="020E0502030303020204" pitchFamily="34" charset="0"/>
              </a:rPr>
              <a:t>, Владимир Вячеславович. История человеческого интеллекта : учебное пособие для студентов вузов, обучающихся по направлению подготовки ВПО 020100 - "Философия", специализация "Онтология и теория познания" / В. В. Орлов, 2007. - 187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 err="1">
                <a:latin typeface="Candara" panose="020E0502030303020204" pitchFamily="34" charset="0"/>
              </a:rPr>
              <a:t>Нерсесянц</a:t>
            </a:r>
            <a:r>
              <a:rPr lang="ru-RU" sz="1600" dirty="0">
                <a:latin typeface="Candara" panose="020E0502030303020204" pitchFamily="34" charset="0"/>
              </a:rPr>
              <a:t>, Владик </a:t>
            </a:r>
            <a:r>
              <a:rPr lang="ru-RU" sz="1600" dirty="0" err="1">
                <a:latin typeface="Candara" panose="020E0502030303020204" pitchFamily="34" charset="0"/>
              </a:rPr>
              <a:t>Сумбатович</a:t>
            </a:r>
            <a:r>
              <a:rPr lang="ru-RU" sz="1600" dirty="0">
                <a:latin typeface="Candara" panose="020E0502030303020204" pitchFamily="34" charset="0"/>
              </a:rPr>
              <a:t>. Философия права : учебник для вузов / В. С. </a:t>
            </a:r>
            <a:r>
              <a:rPr lang="ru-RU" sz="1600" dirty="0" err="1">
                <a:latin typeface="Candara" panose="020E0502030303020204" pitchFamily="34" charset="0"/>
              </a:rPr>
              <a:t>Нерсесянц</a:t>
            </a:r>
            <a:r>
              <a:rPr lang="ru-RU" sz="1600" dirty="0">
                <a:latin typeface="Candara" panose="020E0502030303020204" pitchFamily="34" charset="0"/>
              </a:rPr>
              <a:t>, 2006. - 848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dirty="0">
                <a:latin typeface="Candara" panose="020E0502030303020204" pitchFamily="34" charset="0"/>
              </a:rPr>
              <a:t>Алексеев, Петр Васильевич. Философия : учебник по курсу "Философия" для студентов вузов / П. В. Алексеев, А. В. Панин, 2008. - 592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dirty="0">
                <a:latin typeface="Candara" panose="020E0502030303020204" pitchFamily="34" charset="0"/>
              </a:rPr>
              <a:t>Алексеев, Петр Васильевич. История философии : учебник для студентов вузов, изучающих философию / П. В. Алексеев, 2009. - 240 с.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6048" y="962401"/>
            <a:ext cx="1125345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andara" panose="020E0502030303020204" pitchFamily="34" charset="0"/>
              </a:rPr>
              <a:t>Васильева</a:t>
            </a:r>
            <a:r>
              <a:rPr lang="ru-RU" sz="1600" dirty="0">
                <a:latin typeface="Candara" panose="020E0502030303020204" pitchFamily="34" charset="0"/>
              </a:rPr>
              <a:t>, Татьяна Степановна. Сущность и смысл истории : учебное пособие / Т. С. Васильева, 1996. - 136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Новикова</a:t>
            </a:r>
            <a:r>
              <a:rPr lang="ru-RU" sz="1600" dirty="0">
                <a:latin typeface="Candara" panose="020E0502030303020204" pitchFamily="34" charset="0"/>
              </a:rPr>
              <a:t>, Лидия Ивановна. Русская философия истории : [курс лекций] / Л. И. Новикова, И. Н. </a:t>
            </a:r>
            <a:r>
              <a:rPr lang="ru-RU" sz="1600" dirty="0" err="1">
                <a:latin typeface="Candara" panose="020E0502030303020204" pitchFamily="34" charset="0"/>
              </a:rPr>
              <a:t>Сиземская</a:t>
            </a:r>
            <a:r>
              <a:rPr lang="ru-RU" sz="1600" dirty="0">
                <a:latin typeface="Candara" panose="020E0502030303020204" pitchFamily="34" charset="0"/>
              </a:rPr>
              <a:t>, 1997. - 328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Орлов</a:t>
            </a:r>
            <a:r>
              <a:rPr lang="ru-RU" sz="1600" dirty="0">
                <a:latin typeface="Candara" panose="020E0502030303020204" pitchFamily="34" charset="0"/>
              </a:rPr>
              <a:t>, Владимир Вячеславович. Философия экономики / В. В. Орлов, Т. С. Васильева, 2006. - 266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 err="1">
                <a:latin typeface="Candara" panose="020E0502030303020204" pitchFamily="34" charset="0"/>
              </a:rPr>
              <a:t>Чанышев</a:t>
            </a:r>
            <a:r>
              <a:rPr lang="ru-RU" sz="1600" dirty="0">
                <a:latin typeface="Candara" panose="020E0502030303020204" pitchFamily="34" charset="0"/>
              </a:rPr>
              <a:t>, Арсений Николаевич. История философии Древнего мира : учебник для студентов философских специальностей / А. Н. </a:t>
            </a:r>
            <a:r>
              <a:rPr lang="ru-RU" sz="1600" dirty="0" err="1">
                <a:latin typeface="Candara" panose="020E0502030303020204" pitchFamily="34" charset="0"/>
              </a:rPr>
              <a:t>Чанышев</a:t>
            </a:r>
            <a:r>
              <a:rPr lang="ru-RU" sz="1600" dirty="0">
                <a:latin typeface="Candara" panose="020E0502030303020204" pitchFamily="34" charset="0"/>
              </a:rPr>
              <a:t>, 2005. - 608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Орлов</a:t>
            </a:r>
            <a:r>
              <a:rPr lang="ru-RU" sz="1600" dirty="0">
                <a:latin typeface="Candara" panose="020E0502030303020204" pitchFamily="34" charset="0"/>
              </a:rPr>
              <a:t>, Владимир Вячеславович. История человеческого интеллекта : учебное пособие для студентов вузов, обучающихся по направлению подготовки ВПО 020100 - "Философия", специализация "Онтология и теория познания" / В. В. Орлов, 2007. - 187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 err="1">
                <a:latin typeface="Candara" panose="020E0502030303020204" pitchFamily="34" charset="0"/>
              </a:rPr>
              <a:t>Нерсесянц</a:t>
            </a:r>
            <a:r>
              <a:rPr lang="ru-RU" sz="1600" dirty="0">
                <a:latin typeface="Candara" panose="020E0502030303020204" pitchFamily="34" charset="0"/>
              </a:rPr>
              <a:t>, Владик </a:t>
            </a:r>
            <a:r>
              <a:rPr lang="ru-RU" sz="1600" dirty="0" err="1">
                <a:latin typeface="Candara" panose="020E0502030303020204" pitchFamily="34" charset="0"/>
              </a:rPr>
              <a:t>Сумбатович</a:t>
            </a:r>
            <a:r>
              <a:rPr lang="ru-RU" sz="1600" dirty="0">
                <a:latin typeface="Candara" panose="020E0502030303020204" pitchFamily="34" charset="0"/>
              </a:rPr>
              <a:t>. Философия права : учебник для вузов / В. С. </a:t>
            </a:r>
            <a:r>
              <a:rPr lang="ru-RU" sz="1600" dirty="0" err="1">
                <a:latin typeface="Candara" panose="020E0502030303020204" pitchFamily="34" charset="0"/>
              </a:rPr>
              <a:t>Нерсесянц</a:t>
            </a:r>
            <a:r>
              <a:rPr lang="ru-RU" sz="1600" dirty="0">
                <a:latin typeface="Candara" panose="020E0502030303020204" pitchFamily="34" charset="0"/>
              </a:rPr>
              <a:t>, 2006. - 848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Алексеев</a:t>
            </a:r>
            <a:r>
              <a:rPr lang="ru-RU" sz="1600" dirty="0">
                <a:latin typeface="Candara" panose="020E0502030303020204" pitchFamily="34" charset="0"/>
              </a:rPr>
              <a:t>, Петр Васильевич. Философия : учебник по курсу "Философия" для студентов вузов / П. В. Алексеев, А. В. Панин, 2008. - 592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Алексеев</a:t>
            </a:r>
            <a:r>
              <a:rPr lang="ru-RU" sz="1600" dirty="0">
                <a:latin typeface="Candara" panose="020E0502030303020204" pitchFamily="34" charset="0"/>
              </a:rPr>
              <a:t>, Петр Васильевич. История философии : учебник для студентов вузов, изучающих философию / П. В. Алексеев, 2009. - 240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7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994" y="939916"/>
            <a:ext cx="1120819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andara" panose="020E0502030303020204" pitchFamily="34" charset="0"/>
              </a:rPr>
              <a:t>Диалектический</a:t>
            </a:r>
            <a:r>
              <a:rPr lang="ru-RU" sz="1600" dirty="0">
                <a:latin typeface="Candara" panose="020E0502030303020204" pitchFamily="34" charset="0"/>
              </a:rPr>
              <a:t> материализм : учебник / М. И. Ананьева, Б. Н. Бессонов, А. И. Володин ; ред. Б. Н. Бессонов, 1989. - 397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Бессонов</a:t>
            </a:r>
            <a:r>
              <a:rPr lang="ru-RU" sz="1600" dirty="0">
                <a:latin typeface="Candara" panose="020E0502030303020204" pitchFamily="34" charset="0"/>
              </a:rPr>
              <a:t>, Борис Николаевич. История и философия науки : учебник для студентов вузов / Б. Н. Бессонов, 2009. - 394, [6]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Философия</a:t>
            </a:r>
            <a:r>
              <a:rPr lang="ru-RU" sz="1600" dirty="0">
                <a:latin typeface="Candara" panose="020E0502030303020204" pitchFamily="34" charset="0"/>
              </a:rPr>
              <a:t>. Учение о бытии, познании и ценностях человеческого существования : учебник для студентов вузов, обучающихся по экономическим специальностям и направлениям / В. Г. Кузнецов [и др.], 2009. - 519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Степин</a:t>
            </a:r>
            <a:r>
              <a:rPr lang="ru-RU" sz="1600" dirty="0">
                <a:latin typeface="Candara" panose="020E0502030303020204" pitchFamily="34" charset="0"/>
              </a:rPr>
              <a:t>, Вячеслав Семенович. Философия науки. Общие проблемы : учебник для системы послевузовского профессионального образования / В. С. Степин, 2008. - 384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Современные</a:t>
            </a:r>
            <a:r>
              <a:rPr lang="ru-RU" sz="1600" dirty="0">
                <a:latin typeface="Candara" panose="020E0502030303020204" pitchFamily="34" charset="0"/>
              </a:rPr>
              <a:t> философские проблемы естественных, технических и социально-гуманитарных наук : учебник для системы послевузовского профессионального образования, для аспирантов и соискателей ученой степени кандидата наук / ред. В. В. Миронов, 2007. - 639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 err="1">
                <a:latin typeface="Candara" panose="020E0502030303020204" pitchFamily="34" charset="0"/>
              </a:rPr>
              <a:t>Асмус</a:t>
            </a:r>
            <a:r>
              <a:rPr lang="ru-RU" sz="1600" dirty="0">
                <a:latin typeface="Candara" panose="020E0502030303020204" pitchFamily="34" charset="0"/>
              </a:rPr>
              <a:t>, Валентин </a:t>
            </a:r>
            <a:r>
              <a:rPr lang="ru-RU" sz="1600" dirty="0" err="1">
                <a:latin typeface="Candara" panose="020E0502030303020204" pitchFamily="34" charset="0"/>
              </a:rPr>
              <a:t>Фердинандович</a:t>
            </a:r>
            <a:r>
              <a:rPr lang="ru-RU" sz="1600" dirty="0">
                <a:latin typeface="Candara" panose="020E0502030303020204" pitchFamily="34" charset="0"/>
              </a:rPr>
              <a:t>. Античная философия (история философии) / В. Ф. </a:t>
            </a:r>
            <a:r>
              <a:rPr lang="ru-RU" sz="1600" dirty="0" err="1">
                <a:latin typeface="Candara" panose="020E0502030303020204" pitchFamily="34" charset="0"/>
              </a:rPr>
              <a:t>Асмус</a:t>
            </a:r>
            <a:r>
              <a:rPr lang="ru-RU" sz="1600" dirty="0">
                <a:latin typeface="Candara" panose="020E0502030303020204" pitchFamily="34" charset="0"/>
              </a:rPr>
              <a:t>, 2009. - 400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Гриненко</a:t>
            </a:r>
            <a:r>
              <a:rPr lang="ru-RU" sz="1600" dirty="0">
                <a:latin typeface="Candara" panose="020E0502030303020204" pitchFamily="34" charset="0"/>
              </a:rPr>
              <a:t>, Галина Валентиновна. История философии : учебник для вузов / Г. В. Гриненко, 2010. - 689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Спиркин</a:t>
            </a:r>
            <a:r>
              <a:rPr lang="ru-RU" sz="1600" dirty="0">
                <a:latin typeface="Candara" panose="020E0502030303020204" pitchFamily="34" charset="0"/>
              </a:rPr>
              <a:t>, Александр Георгиевич. Философия : учебник для студентов вузов / А. Г. Спиркин, 2011. - 828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8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939" y="164202"/>
            <a:ext cx="1122629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andara" panose="020E0502030303020204" pitchFamily="34" charset="0"/>
              </a:rPr>
              <a:t>Васильева</a:t>
            </a:r>
            <a:r>
              <a:rPr lang="ru-RU" sz="1600" dirty="0">
                <a:latin typeface="Candara" panose="020E0502030303020204" pitchFamily="34" charset="0"/>
              </a:rPr>
              <a:t>, Татьяна Степановна. Социальная философия [Текст] : учебное пособие для студентов вузов / Т. С. Васильева, В. В. Орлов, 2011. - 349, [3]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Краткий</a:t>
            </a:r>
            <a:r>
              <a:rPr lang="ru-RU" sz="1600" dirty="0">
                <a:latin typeface="Candara" panose="020E0502030303020204" pitchFamily="34" charset="0"/>
              </a:rPr>
              <a:t> очерк истории философии / ред.: М. Т. </a:t>
            </a:r>
            <a:r>
              <a:rPr lang="ru-RU" sz="1600" dirty="0" err="1">
                <a:latin typeface="Candara" panose="020E0502030303020204" pitchFamily="34" charset="0"/>
              </a:rPr>
              <a:t>Иовчук</a:t>
            </a:r>
            <a:r>
              <a:rPr lang="ru-RU" sz="1600" dirty="0">
                <a:latin typeface="Candara" panose="020E0502030303020204" pitchFamily="34" charset="0"/>
              </a:rPr>
              <a:t>, Т. И. Ойзерман, И. Я. </a:t>
            </a:r>
            <a:r>
              <a:rPr lang="ru-RU" sz="1600" dirty="0" err="1">
                <a:latin typeface="Candara" panose="020E0502030303020204" pitchFamily="34" charset="0"/>
              </a:rPr>
              <a:t>Щипанов</a:t>
            </a:r>
            <a:r>
              <a:rPr lang="ru-RU" sz="1600" dirty="0">
                <a:latin typeface="Candara" panose="020E0502030303020204" pitchFamily="34" charset="0"/>
              </a:rPr>
              <a:t>, 1981. - 928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Орлов</a:t>
            </a:r>
            <a:r>
              <a:rPr lang="ru-RU" sz="1600" dirty="0">
                <a:latin typeface="Candara" panose="020E0502030303020204" pitchFamily="34" charset="0"/>
              </a:rPr>
              <a:t>, Владимир Вячеславович. Основы философии [Текст] : учебное пособие для студентов классического университета : в 2 ч. Ч. 1 : Общая философия, </a:t>
            </a:r>
            <a:r>
              <a:rPr lang="ru-RU" sz="1600" dirty="0" err="1">
                <a:latin typeface="Candara" panose="020E0502030303020204" pitchFamily="34" charset="0"/>
              </a:rPr>
              <a:t>Вып</a:t>
            </a:r>
            <a:r>
              <a:rPr lang="ru-RU" sz="1600" dirty="0">
                <a:latin typeface="Candara" panose="020E0502030303020204" pitchFamily="34" charset="0"/>
              </a:rPr>
              <a:t>. 1, 2012. - 231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Орлов</a:t>
            </a:r>
            <a:r>
              <a:rPr lang="ru-RU" sz="1600" dirty="0">
                <a:latin typeface="Candara" panose="020E0502030303020204" pitchFamily="34" charset="0"/>
              </a:rPr>
              <a:t>, Владимир Вячеславович. Основы философии [Текст] : учебное пособие для студентов классического университета : в 2 ч. Ч. 1 : Общая философия, </a:t>
            </a:r>
            <a:r>
              <a:rPr lang="ru-RU" sz="1600" dirty="0" err="1">
                <a:latin typeface="Candara" panose="020E0502030303020204" pitchFamily="34" charset="0"/>
              </a:rPr>
              <a:t>Вып</a:t>
            </a:r>
            <a:r>
              <a:rPr lang="ru-RU" sz="1600" dirty="0">
                <a:latin typeface="Candara" panose="020E0502030303020204" pitchFamily="34" charset="0"/>
              </a:rPr>
              <a:t>. 2, 2012. - 197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Маркс</a:t>
            </a:r>
            <a:r>
              <a:rPr lang="ru-RU" sz="1600" dirty="0">
                <a:latin typeface="Candara" panose="020E0502030303020204" pitchFamily="34" charset="0"/>
              </a:rPr>
              <a:t>, Карл. Об историческом материализме : сборник высказываний / К. Маркс, Ф. Энгельс, В. И. Ленин, 1966. - 177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Орлов</a:t>
            </a:r>
            <a:r>
              <a:rPr lang="ru-RU" sz="1600" dirty="0">
                <a:latin typeface="Candara" panose="020E0502030303020204" pitchFamily="34" charset="0"/>
              </a:rPr>
              <a:t>, Владимир Вячеславович. Философия экономики : монография / В. В. Орлов, Т. С. Васильева, 2013. - 267, [1]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Маркс</a:t>
            </a:r>
            <a:r>
              <a:rPr lang="ru-RU" sz="1600" dirty="0">
                <a:latin typeface="Candara" panose="020E0502030303020204" pitchFamily="34" charset="0"/>
              </a:rPr>
              <a:t>, Карл. О диалектическом материализме : сборник / К. Маркс, Ф. Энгельс, В. И. Ленин, 1966. - 327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 err="1">
                <a:latin typeface="Candara" panose="020E0502030303020204" pitchFamily="34" charset="0"/>
              </a:rPr>
              <a:t>Мусаелян</a:t>
            </a:r>
            <a:r>
              <a:rPr lang="ru-RU" sz="1600" dirty="0">
                <a:latin typeface="Candara" panose="020E0502030303020204" pitchFamily="34" charset="0"/>
              </a:rPr>
              <a:t>, Лёва </a:t>
            </a:r>
            <a:r>
              <a:rPr lang="ru-RU" sz="1600" dirty="0" err="1">
                <a:latin typeface="Candara" panose="020E0502030303020204" pitchFamily="34" charset="0"/>
              </a:rPr>
              <a:t>Асканазович</a:t>
            </a:r>
            <a:r>
              <a:rPr lang="ru-RU" sz="1600" dirty="0">
                <a:latin typeface="Candara" panose="020E0502030303020204" pitchFamily="34" charset="0"/>
              </a:rPr>
              <a:t>. Научная теория исторического процесса: становление и сущность [Текст] : учебное пособие / Л. А. </a:t>
            </a:r>
            <a:r>
              <a:rPr lang="ru-RU" sz="1600" dirty="0" err="1">
                <a:latin typeface="Candara" panose="020E0502030303020204" pitchFamily="34" charset="0"/>
              </a:rPr>
              <a:t>Мусаелян</a:t>
            </a:r>
            <a:r>
              <a:rPr lang="ru-RU" sz="1600" dirty="0">
                <a:latin typeface="Candara" panose="020E0502030303020204" pitchFamily="34" charset="0"/>
              </a:rPr>
              <a:t>, 2015. - 421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Миронов</a:t>
            </a:r>
            <a:r>
              <a:rPr lang="ru-RU" sz="1600" dirty="0">
                <a:latin typeface="Candara" panose="020E0502030303020204" pitchFamily="34" charset="0"/>
              </a:rPr>
              <a:t>, Владимир Васильевич. Философия [Текст] : учебник / В. В. Миронов, 2016. - 240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Философский</a:t>
            </a:r>
            <a:r>
              <a:rPr lang="ru-RU" sz="1600" dirty="0">
                <a:latin typeface="Candara" panose="020E0502030303020204" pitchFamily="34" charset="0"/>
              </a:rPr>
              <a:t> энциклопедический словарь [Текст] / ред. - сост.: Е. Ф. </a:t>
            </a:r>
            <a:r>
              <a:rPr lang="ru-RU" sz="1600" dirty="0" err="1">
                <a:latin typeface="Candara" panose="020E0502030303020204" pitchFamily="34" charset="0"/>
              </a:rPr>
              <a:t>Губский</a:t>
            </a:r>
            <a:r>
              <a:rPr lang="ru-RU" sz="1600" dirty="0">
                <a:latin typeface="Candara" panose="020E0502030303020204" pitchFamily="34" charset="0"/>
              </a:rPr>
              <a:t>, Г. В. Кораблева, В. А. Лутченко, 2000. - 575 с.</a:t>
            </a:r>
          </a:p>
          <a:p>
            <a:endParaRPr lang="ru-RU" sz="1600" dirty="0">
              <a:latin typeface="Candara" panose="020E0502030303020204" pitchFamily="34" charset="0"/>
            </a:endParaRPr>
          </a:p>
          <a:p>
            <a:r>
              <a:rPr lang="ru-RU" sz="1600" b="1" dirty="0">
                <a:latin typeface="Candara" panose="020E0502030303020204" pitchFamily="34" charset="0"/>
              </a:rPr>
              <a:t>Философия</a:t>
            </a:r>
            <a:r>
              <a:rPr lang="ru-RU" sz="1600" dirty="0">
                <a:latin typeface="Candara" panose="020E0502030303020204" pitchFamily="34" charset="0"/>
              </a:rPr>
              <a:t> науки [Текст] : общий курс : [учебное пособие по классическому университетскому образованию / С. А. Лебедев и др.], 2010. - 730, [1] с.</a:t>
            </a:r>
          </a:p>
        </p:txBody>
      </p:sp>
    </p:spTree>
    <p:extLst>
      <p:ext uri="{BB962C8B-B14F-4D97-AF65-F5344CB8AC3E}">
        <p14:creationId xmlns:p14="http://schemas.microsoft.com/office/powerpoint/2010/main" val="3939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983" y="474555"/>
            <a:ext cx="110199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0" i="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Люди, для того чтобы быть людьми, должны философствовать. Изучая философию, мы закрепляем в себе наше истинно человеческое измерение. Именно философию, потому что никакое другое теоретическое учение не говорит о самом главном: как быть человеком. 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ФИЛОСОФИЯ 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— особая форма общественного сознания и познания мира, вырабатывающая систему знаний о фундаментальных принципах и основах человеческого бытия, о наиболее общих сущностных характеристиках человеческого отношения к природе, обществу и духовной жизни во всех их основных проявлениях.</a:t>
            </a:r>
            <a:endParaRPr lang="ru-RU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228600"/>
            <a:ext cx="1675968" cy="22738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58288" y="765373"/>
            <a:ext cx="9337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andara" panose="020E0502030303020204" pitchFamily="34" charset="0"/>
                <a:hlinkClick r:id="rId3"/>
              </a:rPr>
              <a:t>Философия [Электронный ресурс]: учебное пособие для бакалавров и специалистов гуманитарно-педагогических вузов/ А.Л. Жуланов [и др.].— Электрон. текстовые данные.— Пермь: Пермский государственный гуманитарно-педагогический университет, 2013.— 243 c.— Режим доступа: http://</a:t>
            </a:r>
            <a:r>
              <a:rPr lang="ru-RU" dirty="0" smtClean="0">
                <a:solidFill>
                  <a:srgbClr val="000000"/>
                </a:solidFill>
                <a:latin typeface="Candara" panose="020E0502030303020204" pitchFamily="34" charset="0"/>
                <a:hlinkClick r:id="rId3"/>
              </a:rPr>
              <a:t>www.iprbookshop.ru/32107.html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" y="3648088"/>
            <a:ext cx="1675968" cy="24825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26741" y="4289197"/>
            <a:ext cx="9269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andara" panose="020E0502030303020204" pitchFamily="34" charset="0"/>
                <a:hlinkClick r:id="rId5"/>
              </a:rPr>
              <a:t>Ратников В.П. Философия [Электронный ресурс]: учебник для студентов вузов/ Ратников В.П., Островский Э.В., Юдин В.В.— Электрон. текстовые данные.— Москва: ЮНИТИ-ДАНА, 2015.— 671 c.— Режим доступа: http://www.iprbookshop.ru/66306.html</a:t>
            </a:r>
            <a:endParaRPr lang="ru-RU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4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40722"/>
            <a:ext cx="1775114" cy="24609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48346" y="875530"/>
            <a:ext cx="8894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andara" panose="020E0502030303020204" pitchFamily="34" charset="0"/>
                <a:hlinkClick r:id="rId3"/>
              </a:rPr>
              <a:t>Красиков В.И. Философия [Электронный ресурс]: сборник тестов/ Красиков В.И., Мальков Б.Н.— Электрон. текстовые данные.— Москва: Всероссийский государственный университет юстиции (РПА Минюста России), 2015.— 84 c.— Режим доступа: http://www.iprbookshop.ru/43234.html.</a:t>
            </a:r>
            <a:endParaRPr lang="ru-RU" dirty="0"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3570142"/>
            <a:ext cx="1775114" cy="25206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48346" y="4368808"/>
            <a:ext cx="9123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andara" panose="020E0502030303020204" pitchFamily="34" charset="0"/>
                <a:hlinkClick r:id="rId5"/>
              </a:rPr>
              <a:t>Кащеев С.И. Философия [Электронный ресурс]: учебное пособие/ Кащеев С.И.— Электрон. текстовые данные.— Москва: Проспект, 2011.— 130 c.— Режим доступа: http://www.iprbookshop.ru/2614.html</a:t>
            </a:r>
            <a:r>
              <a:rPr lang="ru-RU" dirty="0">
                <a:solidFill>
                  <a:srgbClr val="000000"/>
                </a:solidFill>
                <a:latin typeface="Candara" panose="020E0502030303020204" pitchFamily="34" charset="0"/>
              </a:rPr>
              <a:t>.</a:t>
            </a:r>
            <a:endParaRPr lang="ru-RU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4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11" y="245484"/>
            <a:ext cx="1859106" cy="27886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32364" y="667095"/>
            <a:ext cx="8693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ndara" panose="020E0502030303020204" pitchFamily="34" charset="0"/>
                <a:hlinkClick r:id="rId3"/>
              </a:rPr>
              <a:t>Гобозов, И. А. Социальная философия : учебник / И. А. Гобозов. — 2-е изд. — Москва : Академический Проект, 2020. — 352 с. — ISBN 978-5-8291-3252-1. — Текст : электронный // Лань : электронно-библиотечная система. — URL: https://e.lanbook.com/book/133315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2363" y="1867424"/>
            <a:ext cx="8943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ndara" panose="020E0502030303020204" pitchFamily="34" charset="0"/>
              </a:rPr>
              <a:t>В учебнике излагаются фундаментальные темы социальной философии на современном уровне ее развития; предмет социальной философии; специфика социального познания; социальный детерминизм; субъекты истории; социальное время </a:t>
            </a:r>
            <a:r>
              <a:rPr lang="ru-RU" dirty="0" smtClean="0">
                <a:latin typeface="Candara" panose="020E0502030303020204" pitchFamily="34" charset="0"/>
              </a:rPr>
              <a:t>и т. д.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2363" y="4224614"/>
            <a:ext cx="86937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ndara" panose="020E0502030303020204" pitchFamily="34" charset="0"/>
                <a:hlinkClick r:id="rId4"/>
              </a:rPr>
              <a:t>Философия : методические указания / составители Д. Е. </a:t>
            </a:r>
            <a:r>
              <a:rPr lang="ru-RU" dirty="0" err="1">
                <a:latin typeface="Candara" panose="020E0502030303020204" pitchFamily="34" charset="0"/>
                <a:hlinkClick r:id="rId4"/>
              </a:rPr>
              <a:t>Любомиров</a:t>
            </a:r>
            <a:r>
              <a:rPr lang="ru-RU" dirty="0">
                <a:latin typeface="Candara" panose="020E0502030303020204" pitchFamily="34" charset="0"/>
                <a:hlinkClick r:id="rId4"/>
              </a:rPr>
              <a:t> [и др.]. — Санкт-Петербург : </a:t>
            </a:r>
            <a:r>
              <a:rPr lang="ru-RU" dirty="0" err="1">
                <a:latin typeface="Candara" panose="020E0502030303020204" pitchFamily="34" charset="0"/>
                <a:hlinkClick r:id="rId4"/>
              </a:rPr>
              <a:t>СПбГЛТУ</a:t>
            </a:r>
            <a:r>
              <a:rPr lang="ru-RU" dirty="0">
                <a:latin typeface="Candara" panose="020E0502030303020204" pitchFamily="34" charset="0"/>
                <a:hlinkClick r:id="rId4"/>
              </a:rPr>
              <a:t>, 2018. — 28 с. — Текст : электронный // Лань : электронно-библиотечная система. — URL: https://</a:t>
            </a:r>
            <a:r>
              <a:rPr lang="ru-RU" dirty="0" smtClean="0">
                <a:latin typeface="Candara" panose="020E0502030303020204" pitchFamily="34" charset="0"/>
                <a:hlinkClick r:id="rId4"/>
              </a:rPr>
              <a:t>e.lanbook.com/book/111135</a:t>
            </a:r>
            <a:endParaRPr lang="ru-RU" dirty="0" smtClean="0">
              <a:latin typeface="Candara" panose="020E0502030303020204" pitchFamily="34" charset="0"/>
            </a:endParaRPr>
          </a:p>
          <a:p>
            <a:pPr algn="just"/>
            <a:r>
              <a:rPr lang="ru-RU" dirty="0">
                <a:latin typeface="Candara" panose="020E0502030303020204" pitchFamily="34" charset="0"/>
              </a:rPr>
              <a:t>Методические указания по дисциплине «Философия» предназначены для обучающихся по программе заочной формы </a:t>
            </a:r>
            <a:r>
              <a:rPr lang="ru-RU" dirty="0" err="1">
                <a:latin typeface="Candara" panose="020E0502030303020204" pitchFamily="34" charset="0"/>
              </a:rPr>
              <a:t>бакалавриата</a:t>
            </a:r>
            <a:r>
              <a:rPr lang="ru-RU" dirty="0">
                <a:latin typeface="Candara" panose="020E0502030303020204" pitchFamily="34" charset="0"/>
              </a:rPr>
              <a:t> всех направлений подготовки.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110" y="3698845"/>
            <a:ext cx="1859107" cy="280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27" y="219941"/>
            <a:ext cx="1905000" cy="26571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89976" y="948352"/>
            <a:ext cx="8756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andara" panose="020E0502030303020204" pitchFamily="34" charset="0"/>
                <a:hlinkClick r:id="rId3"/>
              </a:rPr>
              <a:t>Антюшин С.С. Философия [Электронный ресурс]: учебник для студентов юридического вуза/ Антюшин С.С., </a:t>
            </a:r>
            <a:r>
              <a:rPr lang="ru-RU" dirty="0" err="1">
                <a:solidFill>
                  <a:srgbClr val="000000"/>
                </a:solidFill>
                <a:latin typeface="Candara" panose="020E0502030303020204" pitchFamily="34" charset="0"/>
                <a:hlinkClick r:id="rId3"/>
              </a:rPr>
              <a:t>Горностаева</a:t>
            </a:r>
            <a:r>
              <a:rPr lang="ru-RU" dirty="0">
                <a:solidFill>
                  <a:srgbClr val="000000"/>
                </a:solidFill>
                <a:latin typeface="Candara" panose="020E0502030303020204" pitchFamily="34" charset="0"/>
                <a:hlinkClick r:id="rId3"/>
              </a:rPr>
              <a:t> Л.Г.— Электрон. текстовые данные.— Москва: Российский государственный университет правосудия, 2016.— 515 c.— Режим доступа: http://www.iprbookshop.ru/65878.html</a:t>
            </a:r>
            <a:r>
              <a:rPr lang="ru-RU" dirty="0">
                <a:solidFill>
                  <a:srgbClr val="000000"/>
                </a:solidFill>
                <a:latin typeface="Candara" panose="020E0502030303020204" pitchFamily="34" charset="0"/>
              </a:rPr>
              <a:t>.</a:t>
            </a:r>
            <a:endParaRPr lang="ru-RU" dirty="0"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27" y="3489614"/>
            <a:ext cx="1905000" cy="2705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89976" y="4241999"/>
            <a:ext cx="8864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andara" panose="020E0502030303020204" pitchFamily="34" charset="0"/>
                <a:hlinkClick r:id="rId5"/>
              </a:rPr>
              <a:t>Квятковский Д.О. Философия. Курс для бакалавров [Электронный ресурс]: учебное пособие/ Квятковский Д.О.— Электрон. текстовые данные.— Москва: Университетская книга, 2016.— 268 c.— Режим доступа: http://www.iprbookshop.ru/66332.html</a:t>
            </a:r>
            <a:r>
              <a:rPr lang="ru-RU" dirty="0">
                <a:solidFill>
                  <a:srgbClr val="000000"/>
                </a:solidFill>
                <a:latin typeface="Candara" panose="020E0502030303020204" pitchFamily="34" charset="0"/>
              </a:rPr>
              <a:t>.</a:t>
            </a:r>
            <a:endParaRPr lang="ru-RU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55" y="185304"/>
            <a:ext cx="1905000" cy="2705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52255" y="1076189"/>
            <a:ext cx="9186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ndara" panose="020E0502030303020204" pitchFamily="34" charset="0"/>
                <a:hlinkClick r:id="rId3"/>
              </a:rPr>
              <a:t>Даниленко В.П. Введение в философию [Электронный ресурс]: учебник/ Даниленко В.П.— Электрон. текстовые данные.— Саратов: Ай Пи Эр Медиа, 2018.— 329 c.— Режим доступа: http://www.iprbookshop.ru/73603.html</a:t>
            </a:r>
            <a:endParaRPr lang="ru-RU" dirty="0"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55" y="3364923"/>
            <a:ext cx="1905000" cy="2705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52255" y="4255808"/>
            <a:ext cx="9331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andara" panose="020E0502030303020204" pitchFamily="34" charset="0"/>
                <a:hlinkClick r:id="rId5"/>
              </a:rPr>
              <a:t>Кузнецова Е.В. Философия [Электронный ресурс]: практикум/ Кузнецова Е.В.— Электрон. текстовые данные.— Саратов: Ай Пи Эр Медиа, 2018.— 58 c.— Режим доступа: http://www.iprbookshop.ru/74556.html</a:t>
            </a:r>
            <a:endParaRPr lang="ru-RU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2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10" y="166255"/>
            <a:ext cx="2421082" cy="28488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96354" y="1129010"/>
            <a:ext cx="8631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andara" panose="020E0502030303020204" pitchFamily="34" charset="0"/>
                <a:hlinkClick r:id="rId3"/>
              </a:rPr>
              <a:t>Светлов В.А. Философия [Электронный ресурс]: учебное пособие/ Светлов В.А.— Электрон. текстовые данные.— Саратов: Ай Пи Эр Медиа, 2019.— 329 c.— Режим доступа: http://</a:t>
            </a:r>
            <a:r>
              <a:rPr lang="ru-RU" dirty="0" smtClean="0">
                <a:solidFill>
                  <a:srgbClr val="000000"/>
                </a:solidFill>
                <a:latin typeface="Candara" panose="020E0502030303020204" pitchFamily="34" charset="0"/>
                <a:hlinkClick r:id="rId3"/>
              </a:rPr>
              <a:t>www.iprbookshop.ru/79825.html</a:t>
            </a:r>
            <a:endParaRPr lang="ru-RU" dirty="0"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11" y="3395050"/>
            <a:ext cx="2421082" cy="31813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96354" y="4385544"/>
            <a:ext cx="8631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andara" panose="020E0502030303020204" pitchFamily="34" charset="0"/>
                <a:hlinkClick r:id="rId5"/>
              </a:rPr>
              <a:t>Мельникова Н.А. Философия [Электронный ресурс]: учебное пособие/ Мельникова Н.А., </a:t>
            </a:r>
            <a:r>
              <a:rPr lang="ru-RU" dirty="0" err="1">
                <a:solidFill>
                  <a:srgbClr val="000000"/>
                </a:solidFill>
                <a:latin typeface="Candara" panose="020E0502030303020204" pitchFamily="34" charset="0"/>
                <a:hlinkClick r:id="rId5"/>
              </a:rPr>
              <a:t>Мальшина</a:t>
            </a:r>
            <a:r>
              <a:rPr lang="ru-RU" dirty="0">
                <a:solidFill>
                  <a:srgbClr val="000000"/>
                </a:solidFill>
                <a:latin typeface="Candara" panose="020E0502030303020204" pitchFamily="34" charset="0"/>
                <a:hlinkClick r:id="rId5"/>
              </a:rPr>
              <a:t> Н.А., Алексеев В.О.— Электрон. текстовые данные.— Саратов: Научная книга, 2019.— 159 c.— Режим доступа: http://www.iprbookshop.ru/81067.html</a:t>
            </a:r>
            <a:endParaRPr lang="ru-RU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03" y="309631"/>
            <a:ext cx="1591929" cy="23511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10731" y="1023551"/>
            <a:ext cx="8967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andara" panose="020E0502030303020204" pitchFamily="34" charset="0"/>
                <a:hlinkClick r:id="rId3"/>
              </a:rPr>
              <a:t>Философия [Электронный ресурс]: учебное пособие/ — Электрон. текстовые данные.— Москва, Саратов: ПЕР СЭ, Ай Пи Эр Медиа, 2019.— 224 c.— Режим доступа: http://www.iprbookshop.ru/88237.html</a:t>
            </a:r>
            <a:endParaRPr lang="ru-RU" dirty="0"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2" y="3661064"/>
            <a:ext cx="1695450" cy="2362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0731" y="4241999"/>
            <a:ext cx="9130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ndara" panose="020E0502030303020204" pitchFamily="34" charset="0"/>
                <a:hlinkClick r:id="rId5"/>
              </a:rPr>
              <a:t>Философия философии. Тексты философии : учебное пособие / </a:t>
            </a:r>
            <a:r>
              <a:rPr lang="ru-RU" dirty="0" smtClean="0">
                <a:latin typeface="Candara" panose="020E0502030303020204" pitchFamily="34" charset="0"/>
                <a:hlinkClick r:id="rId5"/>
              </a:rPr>
              <a:t>составитель </a:t>
            </a:r>
            <a:r>
              <a:rPr lang="ru-RU" dirty="0">
                <a:latin typeface="Candara" panose="020E0502030303020204" pitchFamily="34" charset="0"/>
                <a:hlinkClick r:id="rId5"/>
              </a:rPr>
              <a:t>В. Кузнецов. — Москва : Академический Проект, 2020. — 347 с. — ISBN 978-5-8291-3205-7. — Текст : электронный // Лань : электронно-библиотечная система. — URL: https://e.lanbook.com/book/132871</a:t>
            </a:r>
            <a:endParaRPr lang="ru-RU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1156</TotalTime>
  <Words>2302</Words>
  <Application>Microsoft Office PowerPoint</Application>
  <PresentationFormat>Произвольный</PresentationFormat>
  <Paragraphs>118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Общая философская наука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философская наука</dc:title>
  <dc:creator>Анна</dc:creator>
  <cp:lastModifiedBy>User</cp:lastModifiedBy>
  <cp:revision>49</cp:revision>
  <dcterms:created xsi:type="dcterms:W3CDTF">2020-12-08T06:07:59Z</dcterms:created>
  <dcterms:modified xsi:type="dcterms:W3CDTF">2020-12-14T10:29:20Z</dcterms:modified>
</cp:coreProperties>
</file>