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2" r:id="rId2"/>
    <p:sldId id="256" r:id="rId3"/>
    <p:sldId id="257" r:id="rId4"/>
    <p:sldId id="258" r:id="rId5"/>
    <p:sldId id="263" r:id="rId6"/>
    <p:sldId id="259" r:id="rId7"/>
    <p:sldId id="261" r:id="rId8"/>
    <p:sldId id="260"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73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BED19A9-179A-4D4F-982A-0B767D509DDA}" type="datetimeFigureOut">
              <a:rPr lang="ru-RU" smtClean="0"/>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12A731-096C-49D0-9295-675367BF1B27}" type="slidenum">
              <a:rPr lang="ru-RU" smtClean="0"/>
              <a:t>‹#›</a:t>
            </a:fld>
            <a:endParaRPr lang="ru-RU"/>
          </a:p>
        </p:txBody>
      </p:sp>
    </p:spTree>
    <p:extLst>
      <p:ext uri="{BB962C8B-B14F-4D97-AF65-F5344CB8AC3E}">
        <p14:creationId xmlns:p14="http://schemas.microsoft.com/office/powerpoint/2010/main" val="237632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ED19A9-179A-4D4F-982A-0B767D509DDA}" type="datetimeFigureOut">
              <a:rPr lang="ru-RU" smtClean="0"/>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12A731-096C-49D0-9295-675367BF1B27}" type="slidenum">
              <a:rPr lang="ru-RU" smtClean="0"/>
              <a:t>‹#›</a:t>
            </a:fld>
            <a:endParaRPr lang="ru-RU"/>
          </a:p>
        </p:txBody>
      </p:sp>
    </p:spTree>
    <p:extLst>
      <p:ext uri="{BB962C8B-B14F-4D97-AF65-F5344CB8AC3E}">
        <p14:creationId xmlns:p14="http://schemas.microsoft.com/office/powerpoint/2010/main" val="417114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ED19A9-179A-4D4F-982A-0B767D509DDA}" type="datetimeFigureOut">
              <a:rPr lang="ru-RU" smtClean="0"/>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12A731-096C-49D0-9295-675367BF1B27}" type="slidenum">
              <a:rPr lang="ru-RU" smtClean="0"/>
              <a:t>‹#›</a:t>
            </a:fld>
            <a:endParaRPr lang="ru-RU"/>
          </a:p>
        </p:txBody>
      </p:sp>
    </p:spTree>
    <p:extLst>
      <p:ext uri="{BB962C8B-B14F-4D97-AF65-F5344CB8AC3E}">
        <p14:creationId xmlns:p14="http://schemas.microsoft.com/office/powerpoint/2010/main" val="1576247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BED19A9-179A-4D4F-982A-0B767D509DDA}" type="datetimeFigureOut">
              <a:rPr lang="ru-RU" smtClean="0"/>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12A731-096C-49D0-9295-675367BF1B27}" type="slidenum">
              <a:rPr lang="ru-RU" smtClean="0"/>
              <a:t>‹#›</a:t>
            </a:fld>
            <a:endParaRPr lang="ru-RU"/>
          </a:p>
        </p:txBody>
      </p:sp>
    </p:spTree>
    <p:extLst>
      <p:ext uri="{BB962C8B-B14F-4D97-AF65-F5344CB8AC3E}">
        <p14:creationId xmlns:p14="http://schemas.microsoft.com/office/powerpoint/2010/main" val="390056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BED19A9-179A-4D4F-982A-0B767D509DDA}" type="datetimeFigureOut">
              <a:rPr lang="ru-RU" smtClean="0"/>
              <a:t>19.02.2020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212A731-096C-49D0-9295-675367BF1B27}" type="slidenum">
              <a:rPr lang="ru-RU" smtClean="0"/>
              <a:t>‹#›</a:t>
            </a:fld>
            <a:endParaRPr lang="ru-RU"/>
          </a:p>
        </p:txBody>
      </p:sp>
    </p:spTree>
    <p:extLst>
      <p:ext uri="{BB962C8B-B14F-4D97-AF65-F5344CB8AC3E}">
        <p14:creationId xmlns:p14="http://schemas.microsoft.com/office/powerpoint/2010/main" val="167663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BED19A9-179A-4D4F-982A-0B767D509DDA}" type="datetimeFigureOut">
              <a:rPr lang="ru-RU" smtClean="0"/>
              <a:t>19.02.2020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12A731-096C-49D0-9295-675367BF1B27}" type="slidenum">
              <a:rPr lang="ru-RU" smtClean="0"/>
              <a:t>‹#›</a:t>
            </a:fld>
            <a:endParaRPr lang="ru-RU"/>
          </a:p>
        </p:txBody>
      </p:sp>
    </p:spTree>
    <p:extLst>
      <p:ext uri="{BB962C8B-B14F-4D97-AF65-F5344CB8AC3E}">
        <p14:creationId xmlns:p14="http://schemas.microsoft.com/office/powerpoint/2010/main" val="314650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BED19A9-179A-4D4F-982A-0B767D509DDA}" type="datetimeFigureOut">
              <a:rPr lang="ru-RU" smtClean="0"/>
              <a:t>19.02.2020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212A731-096C-49D0-9295-675367BF1B27}" type="slidenum">
              <a:rPr lang="ru-RU" smtClean="0"/>
              <a:t>‹#›</a:t>
            </a:fld>
            <a:endParaRPr lang="ru-RU"/>
          </a:p>
        </p:txBody>
      </p:sp>
    </p:spTree>
    <p:extLst>
      <p:ext uri="{BB962C8B-B14F-4D97-AF65-F5344CB8AC3E}">
        <p14:creationId xmlns:p14="http://schemas.microsoft.com/office/powerpoint/2010/main" val="3224922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BED19A9-179A-4D4F-982A-0B767D509DDA}" type="datetimeFigureOut">
              <a:rPr lang="ru-RU" smtClean="0"/>
              <a:t>19.02.2020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212A731-096C-49D0-9295-675367BF1B27}" type="slidenum">
              <a:rPr lang="ru-RU" smtClean="0"/>
              <a:t>‹#›</a:t>
            </a:fld>
            <a:endParaRPr lang="ru-RU"/>
          </a:p>
        </p:txBody>
      </p:sp>
    </p:spTree>
    <p:extLst>
      <p:ext uri="{BB962C8B-B14F-4D97-AF65-F5344CB8AC3E}">
        <p14:creationId xmlns:p14="http://schemas.microsoft.com/office/powerpoint/2010/main" val="377338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BED19A9-179A-4D4F-982A-0B767D509DDA}" type="datetimeFigureOut">
              <a:rPr lang="ru-RU" smtClean="0"/>
              <a:t>19.02.2020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212A731-096C-49D0-9295-675367BF1B27}" type="slidenum">
              <a:rPr lang="ru-RU" smtClean="0"/>
              <a:t>‹#›</a:t>
            </a:fld>
            <a:endParaRPr lang="ru-RU"/>
          </a:p>
        </p:txBody>
      </p:sp>
    </p:spTree>
    <p:extLst>
      <p:ext uri="{BB962C8B-B14F-4D97-AF65-F5344CB8AC3E}">
        <p14:creationId xmlns:p14="http://schemas.microsoft.com/office/powerpoint/2010/main" val="3441344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BED19A9-179A-4D4F-982A-0B767D509DDA}" type="datetimeFigureOut">
              <a:rPr lang="ru-RU" smtClean="0"/>
              <a:t>19.02.2020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12A731-096C-49D0-9295-675367BF1B27}" type="slidenum">
              <a:rPr lang="ru-RU" smtClean="0"/>
              <a:t>‹#›</a:t>
            </a:fld>
            <a:endParaRPr lang="ru-RU"/>
          </a:p>
        </p:txBody>
      </p:sp>
    </p:spTree>
    <p:extLst>
      <p:ext uri="{BB962C8B-B14F-4D97-AF65-F5344CB8AC3E}">
        <p14:creationId xmlns:p14="http://schemas.microsoft.com/office/powerpoint/2010/main" val="4063137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BED19A9-179A-4D4F-982A-0B767D509DDA}" type="datetimeFigureOut">
              <a:rPr lang="ru-RU" smtClean="0"/>
              <a:t>19.02.2020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212A731-096C-49D0-9295-675367BF1B27}" type="slidenum">
              <a:rPr lang="ru-RU" smtClean="0"/>
              <a:t>‹#›</a:t>
            </a:fld>
            <a:endParaRPr lang="ru-RU"/>
          </a:p>
        </p:txBody>
      </p:sp>
    </p:spTree>
    <p:extLst>
      <p:ext uri="{BB962C8B-B14F-4D97-AF65-F5344CB8AC3E}">
        <p14:creationId xmlns:p14="http://schemas.microsoft.com/office/powerpoint/2010/main" val="259013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D19A9-179A-4D4F-982A-0B767D509DDA}" type="datetimeFigureOut">
              <a:rPr lang="ru-RU" smtClean="0"/>
              <a:t>19.02.2020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2A731-096C-49D0-9295-675367BF1B27}" type="slidenum">
              <a:rPr lang="ru-RU" smtClean="0"/>
              <a:t>‹#›</a:t>
            </a:fld>
            <a:endParaRPr lang="ru-RU"/>
          </a:p>
        </p:txBody>
      </p:sp>
    </p:spTree>
    <p:extLst>
      <p:ext uri="{BB962C8B-B14F-4D97-AF65-F5344CB8AC3E}">
        <p14:creationId xmlns:p14="http://schemas.microsoft.com/office/powerpoint/2010/main" val="296216580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Arial Narrow" panose="020B0606020202030204" pitchFamily="34" charset="0"/>
              </a:rPr>
              <a:t>Баратынский Евгений Абрамович.</a:t>
            </a:r>
            <a:r>
              <a:rPr lang="ru-RU" sz="2400" dirty="0" smtClean="0">
                <a:latin typeface="Arial Narrow" panose="020B0606020202030204" pitchFamily="34" charset="0"/>
              </a:rPr>
              <a:t/>
            </a:r>
            <a:br>
              <a:rPr lang="ru-RU" sz="2400" dirty="0" smtClean="0">
                <a:latin typeface="Arial Narrow" panose="020B0606020202030204" pitchFamily="34" charset="0"/>
              </a:rPr>
            </a:br>
            <a:r>
              <a:rPr lang="ru-RU" sz="2400" dirty="0" smtClean="0">
                <a:latin typeface="Arial Narrow" panose="020B0606020202030204" pitchFamily="34" charset="0"/>
              </a:rPr>
              <a:t>( 220 лет со дня рождения).</a:t>
            </a:r>
            <a:endParaRPr lang="ru-RU" dirty="0">
              <a:latin typeface="Arial Narrow" panose="020B0606020202030204" pitchFamily="34" charset="0"/>
            </a:endParaRPr>
          </a:p>
        </p:txBody>
      </p:sp>
      <p:pic>
        <p:nvPicPr>
          <p:cNvPr id="1027" name="Picture 3" descr="C:\Users\User\Desktop\Архив ОХЛ\Pictures\Книги_картинки\fotogalereya3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2664296"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Архив ОХЛ\Pictures\Книги_картинки\i_0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3" y="2708920"/>
            <a:ext cx="3094435"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Архив ОХЛ\Pictures\Книги_картинки\baratynskij-evgenij-abramovi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2258" y="1772816"/>
            <a:ext cx="2594198"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54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188640"/>
            <a:ext cx="7772400" cy="4824536"/>
          </a:xfrm>
        </p:spPr>
        <p:txBody>
          <a:bodyPr/>
          <a:lstStyle/>
          <a:p>
            <a:endParaRPr lang="ru-RU" dirty="0"/>
          </a:p>
        </p:txBody>
      </p:sp>
      <p:sp>
        <p:nvSpPr>
          <p:cNvPr id="3" name="Подзаголовок 2"/>
          <p:cNvSpPr>
            <a:spLocks noGrp="1"/>
          </p:cNvSpPr>
          <p:nvPr>
            <p:ph type="subTitle" idx="1"/>
          </p:nvPr>
        </p:nvSpPr>
        <p:spPr>
          <a:xfrm>
            <a:off x="1371600" y="4653136"/>
            <a:ext cx="6400800" cy="1728192"/>
          </a:xfrm>
        </p:spPr>
        <p:txBody>
          <a:bodyPr>
            <a:normAutofit/>
          </a:bodyPr>
          <a:lstStyle/>
          <a:p>
            <a:endParaRPr lang="ru-RU" sz="2400" dirty="0">
              <a:latin typeface="Arial Black" panose="020B0A04020102020204" pitchFamily="34" charset="0"/>
            </a:endParaRPr>
          </a:p>
        </p:txBody>
      </p:sp>
      <p:pic>
        <p:nvPicPr>
          <p:cNvPr id="1026" name="Picture 2" descr="C:\Users\User\Desktop\Архив ОХЛ\Pictures\Книги_картинки\336068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88" y="116632"/>
            <a:ext cx="8784976" cy="6552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1124744"/>
            <a:ext cx="2016224" cy="2585323"/>
          </a:xfrm>
          <a:prstGeom prst="rect">
            <a:avLst/>
          </a:prstGeom>
          <a:noFill/>
        </p:spPr>
        <p:txBody>
          <a:bodyPr wrap="square" rtlCol="0">
            <a:spAutoFit/>
          </a:bodyPr>
          <a:lstStyle/>
          <a:p>
            <a:r>
              <a:rPr lang="ru-RU" dirty="0" smtClean="0">
                <a:latin typeface="Arial Narrow" panose="020B0606020202030204" pitchFamily="34" charset="0"/>
              </a:rPr>
              <a:t>Отец поэта: </a:t>
            </a:r>
          </a:p>
          <a:p>
            <a:r>
              <a:rPr lang="ru-RU" dirty="0" smtClean="0">
                <a:latin typeface="Arial Narrow" panose="020B0606020202030204" pitchFamily="34" charset="0"/>
              </a:rPr>
              <a:t>Абрам Андреевич Баратынский,</a:t>
            </a:r>
          </a:p>
          <a:p>
            <a:r>
              <a:rPr lang="ru-RU" dirty="0" smtClean="0">
                <a:latin typeface="Arial Narrow" panose="020B0606020202030204" pitchFamily="34" charset="0"/>
              </a:rPr>
              <a:t>отставной генерал-лейтенант, предводитель дворянства в Тамбовской губернии.</a:t>
            </a:r>
            <a:endParaRPr lang="ru-RU" dirty="0">
              <a:latin typeface="Arial Narrow" panose="020B0606020202030204" pitchFamily="34" charset="0"/>
            </a:endParaRPr>
          </a:p>
        </p:txBody>
      </p:sp>
      <p:sp>
        <p:nvSpPr>
          <p:cNvPr id="5" name="TextBox 4"/>
          <p:cNvSpPr txBox="1"/>
          <p:nvPr/>
        </p:nvSpPr>
        <p:spPr>
          <a:xfrm>
            <a:off x="4067944" y="3933056"/>
            <a:ext cx="1944216" cy="2308324"/>
          </a:xfrm>
          <a:prstGeom prst="rect">
            <a:avLst/>
          </a:prstGeom>
          <a:noFill/>
        </p:spPr>
        <p:txBody>
          <a:bodyPr wrap="square" rtlCol="0">
            <a:spAutoFit/>
          </a:bodyPr>
          <a:lstStyle/>
          <a:p>
            <a:r>
              <a:rPr lang="ru-RU" dirty="0" smtClean="0">
                <a:latin typeface="Arial Narrow" panose="020B0606020202030204" pitchFamily="34" charset="0"/>
              </a:rPr>
              <a:t>Мать поэта: Черепанова Мария Федоровна- дочь коменданта Петропавловской крепости, любимая фрейлина императрицы.</a:t>
            </a:r>
            <a:endParaRPr lang="ru-RU" dirty="0">
              <a:latin typeface="Arial Narrow" panose="020B0606020202030204" pitchFamily="34" charset="0"/>
            </a:endParaRPr>
          </a:p>
        </p:txBody>
      </p:sp>
      <p:sp>
        <p:nvSpPr>
          <p:cNvPr id="8" name="TextBox 7"/>
          <p:cNvSpPr txBox="1"/>
          <p:nvPr/>
        </p:nvSpPr>
        <p:spPr>
          <a:xfrm rot="10800000" flipV="1">
            <a:off x="6732240" y="352982"/>
            <a:ext cx="1944216" cy="923330"/>
          </a:xfrm>
          <a:prstGeom prst="rect">
            <a:avLst/>
          </a:prstGeom>
          <a:noFill/>
        </p:spPr>
        <p:txBody>
          <a:bodyPr wrap="square" rtlCol="0">
            <a:spAutoFit/>
          </a:bodyPr>
          <a:lstStyle/>
          <a:p>
            <a:r>
              <a:rPr lang="ru-RU" dirty="0" smtClean="0">
                <a:latin typeface="Arial Narrow" panose="020B0606020202030204" pitchFamily="34" charset="0"/>
              </a:rPr>
              <a:t>Поэт в детстве: Евгений Абрамович Баратынский.</a:t>
            </a:r>
            <a:endParaRPr lang="ru-RU" dirty="0">
              <a:latin typeface="Arial Narrow" panose="020B0606020202030204" pitchFamily="34" charset="0"/>
            </a:endParaRPr>
          </a:p>
        </p:txBody>
      </p:sp>
    </p:spTree>
    <p:extLst>
      <p:ext uri="{BB962C8B-B14F-4D97-AF65-F5344CB8AC3E}">
        <p14:creationId xmlns:p14="http://schemas.microsoft.com/office/powerpoint/2010/main" val="4137860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Narrow" panose="020B0606020202030204" pitchFamily="34" charset="0"/>
              </a:rPr>
              <a:t>Краткая биография.</a:t>
            </a:r>
            <a:endParaRPr lang="ru-RU" dirty="0">
              <a:latin typeface="Arial Narrow" panose="020B0606020202030204" pitchFamily="34" charset="0"/>
            </a:endParaRPr>
          </a:p>
        </p:txBody>
      </p:sp>
      <p:sp>
        <p:nvSpPr>
          <p:cNvPr id="3" name="Объект 2"/>
          <p:cNvSpPr>
            <a:spLocks noGrp="1"/>
          </p:cNvSpPr>
          <p:nvPr>
            <p:ph idx="1"/>
          </p:nvPr>
        </p:nvSpPr>
        <p:spPr>
          <a:xfrm>
            <a:off x="457200" y="1600200"/>
            <a:ext cx="8229600" cy="4997152"/>
          </a:xfrm>
        </p:spPr>
        <p:txBody>
          <a:bodyPr>
            <a:normAutofit fontScale="62500" lnSpcReduction="20000"/>
          </a:bodyPr>
          <a:lstStyle/>
          <a:p>
            <a:r>
              <a:rPr lang="ru-RU" dirty="0" smtClean="0">
                <a:latin typeface="Arial Narrow" panose="020B0606020202030204" pitchFamily="34" charset="0"/>
              </a:rPr>
              <a:t> Баратынский (правильнее Боратынский) Евгений Абрамович [1800-1844] - поэт, представитель пушкинской плеяды. Из старинного польского рода, поселившегося в XVII веке в России. </a:t>
            </a:r>
          </a:p>
          <a:p>
            <a:r>
              <a:rPr lang="ru-RU" dirty="0" smtClean="0">
                <a:latin typeface="Arial Narrow" panose="020B0606020202030204" pitchFamily="34" charset="0"/>
              </a:rPr>
              <a:t>Воспитание Баратынский получил первоначально в деревне, под наблюдением дядьки-итальянца( </a:t>
            </a:r>
            <a:r>
              <a:rPr lang="ru-RU" dirty="0" err="1" smtClean="0">
                <a:latin typeface="Arial Narrow" panose="020B0606020202030204" pitchFamily="34" charset="0"/>
              </a:rPr>
              <a:t>Боргезе</a:t>
            </a:r>
            <a:r>
              <a:rPr lang="ru-RU" dirty="0" smtClean="0">
                <a:latin typeface="Arial Narrow" panose="020B0606020202030204" pitchFamily="34" charset="0"/>
              </a:rPr>
              <a:t>), затем в петербургском французском пансионе и пажеском корпусе. В результате серьезной провинности - кражи довольно крупной суммы денег у отца товарища - был исключен из корпуса с запрещением навсегда поступать на службу. Эта кара сильно потрясла Баратынского (он заболел тяжким нервным расстройством и был близок к самоубийству) и наложила отпечаток на его характер и последующую судьбу. С целью снять тяготевшее клеймо Баратынский поступил рядовым в один из петербургских полков. Нижним чином Баратынский прослужил семь лет (из них пять лет в Финляндии) и только в 1825 был произведен в офицеры. </a:t>
            </a:r>
          </a:p>
          <a:p>
            <a:r>
              <a:rPr lang="ru-RU" dirty="0" smtClean="0">
                <a:latin typeface="Arial Narrow" panose="020B0606020202030204" pitchFamily="34" charset="0"/>
              </a:rPr>
              <a:t>В 1826 году Баратынский женился на Анастасии  </a:t>
            </a:r>
            <a:r>
              <a:rPr lang="ru-RU" dirty="0">
                <a:latin typeface="Arial Narrow" panose="020B0606020202030204" pitchFamily="34" charset="0"/>
              </a:rPr>
              <a:t>Л</a:t>
            </a:r>
            <a:r>
              <a:rPr lang="ru-RU" dirty="0" smtClean="0">
                <a:latin typeface="Arial Narrow" panose="020B0606020202030204" pitchFamily="34" charset="0"/>
              </a:rPr>
              <a:t>ьвовне </a:t>
            </a:r>
            <a:r>
              <a:rPr lang="ru-RU" dirty="0" err="1" smtClean="0">
                <a:latin typeface="Arial Narrow" panose="020B0606020202030204" pitchFamily="34" charset="0"/>
              </a:rPr>
              <a:t>Энгельгард</a:t>
            </a:r>
            <a:r>
              <a:rPr lang="ru-RU" dirty="0" smtClean="0">
                <a:latin typeface="Arial Narrow" panose="020B0606020202030204" pitchFamily="34" charset="0"/>
              </a:rPr>
              <a:t>, в браке родилось девять детей. Вскоре вышел в отставку, последующие годы он жил то в Москве, то в Казани, то в своих имениях.</a:t>
            </a:r>
          </a:p>
          <a:p>
            <a:pPr marL="0" indent="0">
              <a:buNone/>
            </a:pPr>
            <a:endParaRPr lang="ru-RU" dirty="0" smtClean="0">
              <a:latin typeface="Arial Narrow" panose="020B0606020202030204" pitchFamily="34" charset="0"/>
            </a:endParaRPr>
          </a:p>
          <a:p>
            <a:r>
              <a:rPr lang="ru-RU" dirty="0" smtClean="0">
                <a:latin typeface="Arial Narrow" panose="020B0606020202030204" pitchFamily="34" charset="0"/>
              </a:rPr>
              <a:t>Умер во время заграничного путешествия, в Неаполе, 44 лет от роду.</a:t>
            </a:r>
            <a:endParaRPr lang="ru-RU" dirty="0">
              <a:latin typeface="Arial Narrow" panose="020B0606020202030204" pitchFamily="34" charset="0"/>
            </a:endParaRPr>
          </a:p>
        </p:txBody>
      </p:sp>
    </p:spTree>
    <p:extLst>
      <p:ext uri="{BB962C8B-B14F-4D97-AF65-F5344CB8AC3E}">
        <p14:creationId xmlns:p14="http://schemas.microsoft.com/office/powerpoint/2010/main" val="3960450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dirty="0">
                <a:latin typeface="Arial Narrow" panose="020B0606020202030204" pitchFamily="34" charset="0"/>
              </a:rPr>
              <a:t>Евгений Баратынский считался современниками величайшим поэтом России. Его элегии и эпиграммы читались в литературных салонах. Описаниями природы и любовной лирикой восхищались друзья-поэты. По непонятным причинам он был </a:t>
            </a:r>
            <a:r>
              <a:rPr lang="ru-RU" sz="1800" dirty="0" smtClean="0">
                <a:latin typeface="Arial Narrow" panose="020B0606020202030204" pitchFamily="34" charset="0"/>
              </a:rPr>
              <a:t>забыт, </a:t>
            </a:r>
            <a:r>
              <a:rPr lang="ru-RU" sz="1800" dirty="0">
                <a:latin typeface="Arial Narrow" panose="020B0606020202030204" pitchFamily="34" charset="0"/>
              </a:rPr>
              <a:t>но остается значительной фигурой в русской поэзии ХIХ века.</a:t>
            </a:r>
          </a:p>
        </p:txBody>
      </p:sp>
      <p:pic>
        <p:nvPicPr>
          <p:cNvPr id="1026" name="Picture 2" descr="C:\Users\User\Desktop\Архив ОХЛ\Pictures\Выставки\Агата Кристи\d79ea2c7d5bd8710316c6bd4e9c9cfb4_160x0.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2520280" cy="3270622"/>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p:txBody>
          <a:bodyPr>
            <a:normAutofit fontScale="92500" lnSpcReduction="10000"/>
          </a:bodyPr>
          <a:lstStyle/>
          <a:p>
            <a:pPr marL="0" indent="0">
              <a:buNone/>
            </a:pPr>
            <a:r>
              <a:rPr lang="ru-RU" dirty="0" smtClean="0">
                <a:latin typeface="Arial Narrow" panose="020B0606020202030204" pitchFamily="34" charset="0"/>
              </a:rPr>
              <a:t>        Дорога </a:t>
            </a:r>
            <a:r>
              <a:rPr lang="ru-RU" dirty="0">
                <a:latin typeface="Arial Narrow" panose="020B0606020202030204" pitchFamily="34" charset="0"/>
              </a:rPr>
              <a:t>жизни</a:t>
            </a:r>
          </a:p>
          <a:p>
            <a:endParaRPr lang="ru-RU" dirty="0">
              <a:latin typeface="Arial Narrow" panose="020B0606020202030204" pitchFamily="34" charset="0"/>
            </a:endParaRPr>
          </a:p>
          <a:p>
            <a:pPr marL="0" indent="0">
              <a:buNone/>
            </a:pPr>
            <a:r>
              <a:rPr lang="ru-RU" dirty="0">
                <a:latin typeface="Arial Narrow" panose="020B0606020202030204" pitchFamily="34" charset="0"/>
              </a:rPr>
              <a:t>В дорогу жизни </a:t>
            </a:r>
            <a:r>
              <a:rPr lang="ru-RU" dirty="0" smtClean="0">
                <a:latin typeface="Arial Narrow" panose="020B0606020202030204" pitchFamily="34" charset="0"/>
              </a:rPr>
              <a:t>снаряжая </a:t>
            </a:r>
          </a:p>
          <a:p>
            <a:pPr marL="0" indent="0">
              <a:buNone/>
            </a:pPr>
            <a:r>
              <a:rPr lang="ru-RU" dirty="0" smtClean="0">
                <a:latin typeface="Arial Narrow" panose="020B0606020202030204" pitchFamily="34" charset="0"/>
              </a:rPr>
              <a:t>Своих сынов</a:t>
            </a:r>
            <a:r>
              <a:rPr lang="ru-RU" dirty="0">
                <a:latin typeface="Arial Narrow" panose="020B0606020202030204" pitchFamily="34" charset="0"/>
              </a:rPr>
              <a:t>, безумцев нас,</a:t>
            </a:r>
          </a:p>
          <a:p>
            <a:pPr marL="0" indent="0">
              <a:buNone/>
            </a:pPr>
            <a:r>
              <a:rPr lang="ru-RU" dirty="0" smtClean="0">
                <a:latin typeface="Arial Narrow" panose="020B0606020202030204" pitchFamily="34" charset="0"/>
              </a:rPr>
              <a:t>Снов золотых </a:t>
            </a:r>
            <a:r>
              <a:rPr lang="ru-RU" dirty="0">
                <a:latin typeface="Arial Narrow" panose="020B0606020202030204" pitchFamily="34" charset="0"/>
              </a:rPr>
              <a:t>судьба благая</a:t>
            </a:r>
          </a:p>
          <a:p>
            <a:pPr marL="0" indent="0">
              <a:buNone/>
            </a:pPr>
            <a:r>
              <a:rPr lang="ru-RU" dirty="0">
                <a:latin typeface="Arial Narrow" panose="020B0606020202030204" pitchFamily="34" charset="0"/>
              </a:rPr>
              <a:t>Дает известный нам запас.</a:t>
            </a:r>
          </a:p>
          <a:p>
            <a:pPr marL="0" indent="0">
              <a:buNone/>
            </a:pPr>
            <a:r>
              <a:rPr lang="ru-RU" dirty="0">
                <a:latin typeface="Arial Narrow" panose="020B0606020202030204" pitchFamily="34" charset="0"/>
              </a:rPr>
              <a:t>Нас быстро годы почтовые</a:t>
            </a:r>
          </a:p>
          <a:p>
            <a:pPr marL="0" indent="0">
              <a:buNone/>
            </a:pPr>
            <a:r>
              <a:rPr lang="ru-RU" dirty="0">
                <a:latin typeface="Arial Narrow" panose="020B0606020202030204" pitchFamily="34" charset="0"/>
              </a:rPr>
              <a:t>С корчмы довозят до корчмы,</a:t>
            </a:r>
          </a:p>
          <a:p>
            <a:pPr marL="0" indent="0">
              <a:buNone/>
            </a:pPr>
            <a:r>
              <a:rPr lang="ru-RU" dirty="0">
                <a:latin typeface="Arial Narrow" panose="020B0606020202030204" pitchFamily="34" charset="0"/>
              </a:rPr>
              <a:t>И снами теми </a:t>
            </a:r>
            <a:r>
              <a:rPr lang="ru-RU" dirty="0" smtClean="0">
                <a:latin typeface="Arial Narrow" panose="020B0606020202030204" pitchFamily="34" charset="0"/>
              </a:rPr>
              <a:t>путевые</a:t>
            </a:r>
            <a:endParaRPr lang="ru-RU" dirty="0">
              <a:latin typeface="Arial Narrow" panose="020B0606020202030204" pitchFamily="34" charset="0"/>
            </a:endParaRPr>
          </a:p>
          <a:p>
            <a:pPr marL="0" indent="0">
              <a:buNone/>
            </a:pPr>
            <a:r>
              <a:rPr lang="ru-RU" dirty="0" smtClean="0">
                <a:latin typeface="Arial Narrow" panose="020B0606020202030204" pitchFamily="34" charset="0"/>
              </a:rPr>
              <a:t>Прогоны </a:t>
            </a:r>
            <a:r>
              <a:rPr lang="ru-RU" dirty="0">
                <a:latin typeface="Arial Narrow" panose="020B0606020202030204" pitchFamily="34" charset="0"/>
              </a:rPr>
              <a:t>жизни платим мы.</a:t>
            </a:r>
          </a:p>
        </p:txBody>
      </p:sp>
    </p:spTree>
    <p:extLst>
      <p:ext uri="{BB962C8B-B14F-4D97-AF65-F5344CB8AC3E}">
        <p14:creationId xmlns:p14="http://schemas.microsoft.com/office/powerpoint/2010/main" val="165260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User\Desktop\Архив ОХЛ\Pictures\Книги_картинки\805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499" y="1340768"/>
            <a:ext cx="2392802" cy="3106216"/>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763688" y="274638"/>
            <a:ext cx="4896544" cy="850106"/>
          </a:xfrm>
        </p:spPr>
        <p:txBody>
          <a:bodyPr>
            <a:normAutofit/>
          </a:bodyPr>
          <a:lstStyle/>
          <a:p>
            <a:r>
              <a:rPr lang="ru-RU" sz="2800" b="1" dirty="0" smtClean="0">
                <a:latin typeface="Arial Narrow" panose="020B0606020202030204" pitchFamily="34" charset="0"/>
              </a:rPr>
              <a:t>Друзья поэта.</a:t>
            </a:r>
            <a:endParaRPr lang="ru-RU" sz="2800" b="1" dirty="0">
              <a:latin typeface="Arial Narrow" panose="020B0606020202030204" pitchFamily="34" charset="0"/>
            </a:endParaRPr>
          </a:p>
        </p:txBody>
      </p:sp>
      <p:sp>
        <p:nvSpPr>
          <p:cNvPr id="3" name="Прямоугольник 2"/>
          <p:cNvSpPr/>
          <p:nvPr/>
        </p:nvSpPr>
        <p:spPr>
          <a:xfrm>
            <a:off x="4211960" y="1484784"/>
            <a:ext cx="4608512" cy="4247317"/>
          </a:xfrm>
          <a:prstGeom prst="rect">
            <a:avLst/>
          </a:prstGeom>
        </p:spPr>
        <p:txBody>
          <a:bodyPr wrap="square">
            <a:spAutoFit/>
          </a:bodyPr>
          <a:lstStyle/>
          <a:p>
            <a:r>
              <a:rPr lang="ru-RU" b="1" dirty="0">
                <a:latin typeface="Arial Narrow" panose="020B0606020202030204" pitchFamily="34" charset="0"/>
              </a:rPr>
              <a:t>Антон </a:t>
            </a:r>
            <a:r>
              <a:rPr lang="ru-RU" b="1" dirty="0" err="1">
                <a:latin typeface="Arial Narrow" panose="020B0606020202030204" pitchFamily="34" charset="0"/>
              </a:rPr>
              <a:t>Дельвиг</a:t>
            </a:r>
            <a:r>
              <a:rPr lang="ru-RU" b="1" dirty="0">
                <a:latin typeface="Arial Narrow" panose="020B0606020202030204" pitchFamily="34" charset="0"/>
              </a:rPr>
              <a:t> первым оценил незаурядный талант </a:t>
            </a:r>
            <a:r>
              <a:rPr lang="ru-RU" b="1" dirty="0" smtClean="0">
                <a:latin typeface="Arial Narrow" panose="020B0606020202030204" pitchFamily="34" charset="0"/>
              </a:rPr>
              <a:t>Баратынского. </a:t>
            </a:r>
            <a:r>
              <a:rPr lang="ru-RU" b="1" dirty="0">
                <a:latin typeface="Arial Narrow" panose="020B0606020202030204" pitchFamily="34" charset="0"/>
              </a:rPr>
              <a:t>Восхищались творчеством молодого поэта Александр Пушкин, Петр Плетнев, Николай </a:t>
            </a:r>
            <a:r>
              <a:rPr lang="ru-RU" b="1" dirty="0" err="1">
                <a:latin typeface="Arial Narrow" panose="020B0606020202030204" pitchFamily="34" charset="0"/>
              </a:rPr>
              <a:t>Гнедич</a:t>
            </a:r>
            <a:r>
              <a:rPr lang="ru-RU" b="1" dirty="0">
                <a:latin typeface="Arial Narrow" panose="020B0606020202030204" pitchFamily="34" charset="0"/>
              </a:rPr>
              <a:t>, Василий Жуковский.</a:t>
            </a:r>
          </a:p>
          <a:p>
            <a:endParaRPr lang="ru-RU" b="1" dirty="0">
              <a:latin typeface="Arial Narrow" panose="020B0606020202030204" pitchFamily="34" charset="0"/>
            </a:endParaRPr>
          </a:p>
          <a:p>
            <a:r>
              <a:rPr lang="ru-RU" b="1" dirty="0">
                <a:latin typeface="Arial Narrow" panose="020B0606020202030204" pitchFamily="34" charset="0"/>
              </a:rPr>
              <a:t>Ставшие знаменитыми лирические стихотворения и поэму «Эда» Баратынский написал во время службы в </a:t>
            </a:r>
            <a:r>
              <a:rPr lang="ru-RU" b="1" dirty="0" smtClean="0">
                <a:latin typeface="Arial Narrow" panose="020B0606020202030204" pitchFamily="34" charset="0"/>
              </a:rPr>
              <a:t>Финляндии. Евгения </a:t>
            </a:r>
            <a:r>
              <a:rPr lang="ru-RU" b="1" dirty="0">
                <a:latin typeface="Arial Narrow" panose="020B0606020202030204" pitchFamily="34" charset="0"/>
              </a:rPr>
              <a:t>вдохновляла красота дикой северной природы и прелестная графиня Аграфена Закревская, жена генерал-губернатора Финляндии Арсения Закревского. Природа и эмоции сплетаются воедино в образе потока в стихотворении «</a:t>
            </a:r>
            <a:r>
              <a:rPr lang="ru-RU" b="1" dirty="0" smtClean="0">
                <a:latin typeface="Arial Narrow" panose="020B0606020202030204" pitchFamily="34" charset="0"/>
              </a:rPr>
              <a:t>Водопад».</a:t>
            </a:r>
            <a:endParaRPr lang="ru-RU" b="1" dirty="0">
              <a:latin typeface="Arial Narrow" panose="020B0606020202030204" pitchFamily="34" charset="0"/>
            </a:endParaRPr>
          </a:p>
        </p:txBody>
      </p:sp>
      <p:sp>
        <p:nvSpPr>
          <p:cNvPr id="4" name="Прямоугольник 3"/>
          <p:cNvSpPr/>
          <p:nvPr/>
        </p:nvSpPr>
        <p:spPr>
          <a:xfrm>
            <a:off x="35496" y="3645024"/>
            <a:ext cx="3888432" cy="307777"/>
          </a:xfrm>
          <a:prstGeom prst="rect">
            <a:avLst/>
          </a:prstGeom>
        </p:spPr>
        <p:txBody>
          <a:bodyPr wrap="square">
            <a:spAutoFit/>
          </a:bodyPr>
          <a:lstStyle/>
          <a:p>
            <a:r>
              <a:rPr lang="ru-RU" sz="1400" dirty="0" smtClean="0">
                <a:latin typeface="Arial Narrow" panose="020B0606020202030204" pitchFamily="34" charset="0"/>
              </a:rPr>
              <a:t>.</a:t>
            </a:r>
            <a:endParaRPr lang="ru-RU" sz="1400" dirty="0">
              <a:latin typeface="Arial Narrow" panose="020B0606020202030204" pitchFamily="34" charset="0"/>
            </a:endParaRPr>
          </a:p>
        </p:txBody>
      </p:sp>
      <p:pic>
        <p:nvPicPr>
          <p:cNvPr id="4098" name="Picture 2" descr="C:\Users\User\Desktop\Архив ОХЛ\Pictures\Книги_картинки\Gnedich_Nikolay_Ivanovi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94493"/>
            <a:ext cx="2376264" cy="31683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Desktop\Архив ОХЛ\Pictures\Книги_картинки\1258051653_1257999720_lover_00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66" y="3140968"/>
            <a:ext cx="2304256" cy="3182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11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5328592" cy="792088"/>
          </a:xfrm>
        </p:spPr>
        <p:txBody>
          <a:bodyPr>
            <a:normAutofit/>
          </a:bodyPr>
          <a:lstStyle/>
          <a:p>
            <a:r>
              <a:rPr lang="ru-RU" sz="2800" dirty="0" smtClean="0">
                <a:latin typeface="Arial Narrow" panose="020B0606020202030204" pitchFamily="34" charset="0"/>
              </a:rPr>
              <a:t>Муза поэта: Аграфена Закревская</a:t>
            </a:r>
            <a:endParaRPr lang="ru-RU" sz="2800" dirty="0">
              <a:latin typeface="Arial Narrow" panose="020B0606020202030204" pitchFamily="34" charset="0"/>
            </a:endParaRPr>
          </a:p>
        </p:txBody>
      </p:sp>
      <p:pic>
        <p:nvPicPr>
          <p:cNvPr id="2050" name="Picture 2" descr="C:\Users\User\Desktop\Баратынский\IMG_0558.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980728"/>
            <a:ext cx="2952328" cy="4093915"/>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5652120" y="404664"/>
            <a:ext cx="3384376" cy="4176464"/>
          </a:xfrm>
        </p:spPr>
        <p:txBody>
          <a:bodyPr>
            <a:normAutofit fontScale="25000" lnSpcReduction="20000"/>
          </a:bodyPr>
          <a:lstStyle/>
          <a:p>
            <a:endParaRPr lang="ru-RU" dirty="0"/>
          </a:p>
          <a:p>
            <a:pPr marL="0" indent="0">
              <a:buNone/>
            </a:pPr>
            <a:r>
              <a:rPr lang="ru-RU" sz="6400" dirty="0">
                <a:latin typeface="Arial Narrow" panose="020B0606020202030204" pitchFamily="34" charset="0"/>
              </a:rPr>
              <a:t>Мы пьем в любви отраву сладкую;</a:t>
            </a:r>
          </a:p>
          <a:p>
            <a:pPr marL="0" indent="0">
              <a:buNone/>
            </a:pPr>
            <a:r>
              <a:rPr lang="ru-RU" sz="6400" dirty="0">
                <a:latin typeface="Arial Narrow" panose="020B0606020202030204" pitchFamily="34" charset="0"/>
              </a:rPr>
              <a:t>        Но всё отраву пьем мы в ней,</a:t>
            </a:r>
          </a:p>
          <a:p>
            <a:pPr marL="0" indent="0">
              <a:buNone/>
            </a:pPr>
            <a:r>
              <a:rPr lang="ru-RU" sz="6400" dirty="0">
                <a:latin typeface="Arial Narrow" panose="020B0606020202030204" pitchFamily="34" charset="0"/>
              </a:rPr>
              <a:t>И платим мы за радость краткую</a:t>
            </a:r>
          </a:p>
          <a:p>
            <a:pPr marL="0" indent="0">
              <a:buNone/>
            </a:pPr>
            <a:r>
              <a:rPr lang="ru-RU" sz="6400" dirty="0">
                <a:latin typeface="Arial Narrow" panose="020B0606020202030204" pitchFamily="34" charset="0"/>
              </a:rPr>
              <a:t>        Ей </a:t>
            </a:r>
            <a:r>
              <a:rPr lang="ru-RU" sz="6400" dirty="0" err="1">
                <a:latin typeface="Arial Narrow" panose="020B0606020202030204" pitchFamily="34" charset="0"/>
              </a:rPr>
              <a:t>безвесельем</a:t>
            </a:r>
            <a:r>
              <a:rPr lang="ru-RU" sz="6400" dirty="0">
                <a:latin typeface="Arial Narrow" panose="020B0606020202030204" pitchFamily="34" charset="0"/>
              </a:rPr>
              <a:t> долгих дней.</a:t>
            </a:r>
          </a:p>
          <a:p>
            <a:pPr marL="0" indent="0">
              <a:buNone/>
            </a:pPr>
            <a:r>
              <a:rPr lang="ru-RU" sz="6400" dirty="0">
                <a:latin typeface="Arial Narrow" panose="020B0606020202030204" pitchFamily="34" charset="0"/>
              </a:rPr>
              <a:t>Огонь любви, огонь живительный,-</a:t>
            </a:r>
          </a:p>
          <a:p>
            <a:pPr marL="0" indent="0">
              <a:buNone/>
            </a:pPr>
            <a:r>
              <a:rPr lang="ru-RU" sz="6400" dirty="0">
                <a:latin typeface="Arial Narrow" panose="020B0606020202030204" pitchFamily="34" charset="0"/>
              </a:rPr>
              <a:t>        Все говорят,- но что мы зрим?</a:t>
            </a:r>
          </a:p>
          <a:p>
            <a:pPr marL="0" indent="0">
              <a:buNone/>
            </a:pPr>
            <a:r>
              <a:rPr lang="ru-RU" sz="6400" dirty="0">
                <a:latin typeface="Arial Narrow" panose="020B0606020202030204" pitchFamily="34" charset="0"/>
              </a:rPr>
              <a:t>Опустошает, разрушительный,</a:t>
            </a:r>
          </a:p>
          <a:p>
            <a:pPr marL="0" indent="0">
              <a:buNone/>
            </a:pPr>
            <a:r>
              <a:rPr lang="ru-RU" sz="6400" dirty="0">
                <a:latin typeface="Arial Narrow" panose="020B0606020202030204" pitchFamily="34" charset="0"/>
              </a:rPr>
              <a:t>        Он душу, объятую им!</a:t>
            </a:r>
          </a:p>
          <a:p>
            <a:pPr marL="0" indent="0">
              <a:buNone/>
            </a:pPr>
            <a:r>
              <a:rPr lang="ru-RU" sz="6400" dirty="0">
                <a:latin typeface="Arial Narrow" panose="020B0606020202030204" pitchFamily="34" charset="0"/>
              </a:rPr>
              <a:t>Кто заглушит воспоминания</a:t>
            </a:r>
          </a:p>
          <a:p>
            <a:pPr marL="0" indent="0">
              <a:buNone/>
            </a:pPr>
            <a:r>
              <a:rPr lang="ru-RU" sz="6400" dirty="0">
                <a:latin typeface="Arial Narrow" panose="020B0606020202030204" pitchFamily="34" charset="0"/>
              </a:rPr>
              <a:t>        О днях блаженства и страдания,</a:t>
            </a:r>
          </a:p>
          <a:p>
            <a:pPr marL="0" indent="0">
              <a:buNone/>
            </a:pPr>
            <a:r>
              <a:rPr lang="ru-RU" sz="6400" dirty="0">
                <a:latin typeface="Arial Narrow" panose="020B0606020202030204" pitchFamily="34" charset="0"/>
              </a:rPr>
              <a:t>О чудных днях твоих, любовь?</a:t>
            </a:r>
          </a:p>
          <a:p>
            <a:pPr marL="0" indent="0">
              <a:buNone/>
            </a:pPr>
            <a:r>
              <a:rPr lang="ru-RU" sz="6400" dirty="0">
                <a:latin typeface="Arial Narrow" panose="020B0606020202030204" pitchFamily="34" charset="0"/>
              </a:rPr>
              <a:t>        Тогда я ожил бы для радости,</a:t>
            </a:r>
          </a:p>
          <a:p>
            <a:pPr marL="0" indent="0">
              <a:buNone/>
            </a:pPr>
            <a:r>
              <a:rPr lang="ru-RU" sz="6400" dirty="0">
                <a:latin typeface="Arial Narrow" panose="020B0606020202030204" pitchFamily="34" charset="0"/>
              </a:rPr>
              <a:t>Для снов златых цветущей </a:t>
            </a:r>
            <a:r>
              <a:rPr lang="ru-RU" sz="6400" dirty="0" smtClean="0">
                <a:latin typeface="Arial Narrow" panose="020B0606020202030204" pitchFamily="34" charset="0"/>
              </a:rPr>
              <a:t>     младости</a:t>
            </a:r>
            <a:endParaRPr lang="ru-RU" sz="6400" dirty="0">
              <a:latin typeface="Arial Narrow" panose="020B0606020202030204" pitchFamily="34" charset="0"/>
            </a:endParaRPr>
          </a:p>
          <a:p>
            <a:pPr marL="0" indent="0">
              <a:buNone/>
            </a:pPr>
            <a:r>
              <a:rPr lang="ru-RU" sz="6400" dirty="0">
                <a:latin typeface="Arial Narrow" panose="020B0606020202030204" pitchFamily="34" charset="0"/>
              </a:rPr>
              <a:t>        Тебе открыл бы душу вновь.</a:t>
            </a:r>
          </a:p>
          <a:p>
            <a:pPr marL="0" indent="0">
              <a:buNone/>
            </a:pPr>
            <a:r>
              <a:rPr lang="ru-RU" sz="6400" dirty="0">
                <a:latin typeface="Arial Narrow" panose="020B0606020202030204" pitchFamily="34" charset="0"/>
              </a:rPr>
              <a:t> </a:t>
            </a:r>
          </a:p>
        </p:txBody>
      </p:sp>
      <p:pic>
        <p:nvPicPr>
          <p:cNvPr id="3" name="Picture 2" descr="C:\Users\User\Desktop\Архив ОХЛ\Pictures\Книги_картинки\176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980728"/>
            <a:ext cx="3168352" cy="377120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rot="10800000" flipV="1">
            <a:off x="1187624" y="5229200"/>
            <a:ext cx="7632848" cy="1169551"/>
          </a:xfrm>
          <a:prstGeom prst="rect">
            <a:avLst/>
          </a:prstGeom>
        </p:spPr>
        <p:txBody>
          <a:bodyPr wrap="square">
            <a:spAutoFit/>
          </a:bodyPr>
          <a:lstStyle/>
          <a:p>
            <a:r>
              <a:rPr lang="ru-RU" sz="1400" dirty="0" smtClean="0">
                <a:latin typeface="Arial Narrow" panose="020B0606020202030204" pitchFamily="34" charset="0"/>
              </a:rPr>
              <a:t>Образ </a:t>
            </a:r>
            <a:r>
              <a:rPr lang="ru-RU" sz="1400" dirty="0">
                <a:latin typeface="Arial Narrow" panose="020B0606020202030204" pitchFamily="34" charset="0"/>
              </a:rPr>
              <a:t>этой неординарной женщины вдохновил знаменитого поэта на создание поэмы «Бал», вышедшей в 1828 году, в которой Закревская выведена под именем княгини Нины. Так в лирике Евгения Абрамовича родился новый для русской поэзии образ — роковой соблазнительницы с холодным сердцем. В светском обществе Аграфена славилась количеством любовных похождений, которые афишировала с вызывающей смелостью. Среди ее ухажеров был и поэт Евгений </a:t>
            </a:r>
            <a:r>
              <a:rPr lang="ru-RU" sz="1400" dirty="0" smtClean="0">
                <a:latin typeface="Arial Narrow" panose="020B0606020202030204" pitchFamily="34" charset="0"/>
              </a:rPr>
              <a:t>Баратынский.</a:t>
            </a:r>
            <a:endParaRPr lang="ru-RU" sz="1400" dirty="0">
              <a:latin typeface="Arial Narrow" panose="020B0606020202030204" pitchFamily="34" charset="0"/>
            </a:endParaRPr>
          </a:p>
        </p:txBody>
      </p:sp>
    </p:spTree>
    <p:extLst>
      <p:ext uri="{BB962C8B-B14F-4D97-AF65-F5344CB8AC3E}">
        <p14:creationId xmlns:p14="http://schemas.microsoft.com/office/powerpoint/2010/main" val="2400420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864096"/>
          </a:xfrm>
        </p:spPr>
        <p:txBody>
          <a:bodyPr>
            <a:normAutofit fontScale="90000"/>
          </a:bodyPr>
          <a:lstStyle/>
          <a:p>
            <a:r>
              <a:rPr lang="ru-RU" sz="2800" dirty="0" smtClean="0">
                <a:latin typeface="Arial Narrow" panose="020B0606020202030204" pitchFamily="34" charset="0"/>
              </a:rPr>
              <a:t>«Дарование есть поручение. Должно исполнить его, несмотря ни на какие препятствия..»</a:t>
            </a:r>
            <a:endParaRPr lang="ru-RU" sz="2800" dirty="0">
              <a:latin typeface="Arial Narrow" panose="020B0606020202030204" pitchFamily="34" charset="0"/>
            </a:endParaRPr>
          </a:p>
        </p:txBody>
      </p:sp>
      <p:pic>
        <p:nvPicPr>
          <p:cNvPr id="4098" name="Picture 2" descr="C:\Users\User\Desktop\Баратынский\IMG_0554.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56792"/>
            <a:ext cx="3080639" cy="4536504"/>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3779912" y="1600200"/>
            <a:ext cx="5256584" cy="5141168"/>
          </a:xfrm>
        </p:spPr>
        <p:txBody>
          <a:bodyPr numCol="2">
            <a:normAutofit fontScale="25000" lnSpcReduction="20000"/>
          </a:bodyPr>
          <a:lstStyle/>
          <a:p>
            <a:pPr marL="0" indent="0">
              <a:buNone/>
            </a:pPr>
            <a:r>
              <a:rPr lang="ru-RU" sz="6400" dirty="0" smtClean="0">
                <a:latin typeface="Arial Narrow" panose="020B0606020202030204" pitchFamily="34" charset="0"/>
              </a:rPr>
              <a:t>Приятель строгий, ты не прав,</a:t>
            </a:r>
          </a:p>
          <a:p>
            <a:pPr marL="0" indent="0">
              <a:buNone/>
            </a:pPr>
            <a:r>
              <a:rPr lang="ru-RU" sz="6400" dirty="0" smtClean="0">
                <a:latin typeface="Arial Narrow" panose="020B0606020202030204" pitchFamily="34" charset="0"/>
              </a:rPr>
              <a:t>Несправедливы </a:t>
            </a:r>
            <a:r>
              <a:rPr lang="ru-RU" sz="6400" dirty="0">
                <a:latin typeface="Arial Narrow" panose="020B0606020202030204" pitchFamily="34" charset="0"/>
              </a:rPr>
              <a:t>толки злые;</a:t>
            </a:r>
          </a:p>
          <a:p>
            <a:pPr marL="0" indent="0">
              <a:buNone/>
            </a:pPr>
            <a:r>
              <a:rPr lang="ru-RU" sz="6400" dirty="0">
                <a:latin typeface="Arial Narrow" panose="020B0606020202030204" pitchFamily="34" charset="0"/>
              </a:rPr>
              <a:t>Друзья веселья и забав,</a:t>
            </a:r>
          </a:p>
          <a:p>
            <a:pPr marL="0" indent="0">
              <a:buNone/>
            </a:pPr>
            <a:r>
              <a:rPr lang="ru-RU" sz="6400" dirty="0">
                <a:latin typeface="Arial Narrow" panose="020B0606020202030204" pitchFamily="34" charset="0"/>
              </a:rPr>
              <a:t>Мы не повесы записные!</a:t>
            </a:r>
          </a:p>
          <a:p>
            <a:pPr marL="0" indent="0">
              <a:buNone/>
            </a:pPr>
            <a:r>
              <a:rPr lang="ru-RU" sz="6400" dirty="0">
                <a:latin typeface="Arial Narrow" panose="020B0606020202030204" pitchFamily="34" charset="0"/>
              </a:rPr>
              <a:t>По своеволию </a:t>
            </a:r>
            <a:r>
              <a:rPr lang="ru-RU" sz="6400" dirty="0" smtClean="0">
                <a:latin typeface="Arial Narrow" panose="020B0606020202030204" pitchFamily="34" charset="0"/>
              </a:rPr>
              <a:t>страстей</a:t>
            </a:r>
            <a:endParaRPr lang="ru-RU" sz="6400" dirty="0">
              <a:latin typeface="Arial Narrow" panose="020B0606020202030204" pitchFamily="34" charset="0"/>
            </a:endParaRPr>
          </a:p>
          <a:p>
            <a:pPr marL="0" indent="0">
              <a:buNone/>
            </a:pPr>
            <a:r>
              <a:rPr lang="ru-RU" sz="6400" dirty="0">
                <a:latin typeface="Arial Narrow" panose="020B0606020202030204" pitchFamily="34" charset="0"/>
              </a:rPr>
              <a:t>Себе мы правил не </a:t>
            </a:r>
            <a:r>
              <a:rPr lang="ru-RU" sz="6400" dirty="0" smtClean="0">
                <a:latin typeface="Arial Narrow" panose="020B0606020202030204" pitchFamily="34" charset="0"/>
              </a:rPr>
              <a:t>слагал</a:t>
            </a:r>
            <a:endParaRPr lang="ru-RU" sz="6400" dirty="0">
              <a:latin typeface="Arial Narrow" panose="020B0606020202030204" pitchFamily="34" charset="0"/>
            </a:endParaRPr>
          </a:p>
          <a:p>
            <a:pPr marL="0" indent="0">
              <a:buNone/>
            </a:pPr>
            <a:r>
              <a:rPr lang="ru-RU" sz="6400" dirty="0">
                <a:latin typeface="Arial Narrow" panose="020B0606020202030204" pitchFamily="34" charset="0"/>
              </a:rPr>
              <a:t>Но пылкой жизнью юных дней,</a:t>
            </a:r>
          </a:p>
          <a:p>
            <a:pPr marL="0" indent="0">
              <a:buNone/>
            </a:pPr>
            <a:r>
              <a:rPr lang="ru-RU" sz="6400" dirty="0">
                <a:latin typeface="Arial Narrow" panose="020B0606020202030204" pitchFamily="34" charset="0"/>
              </a:rPr>
              <a:t>Пока </a:t>
            </a:r>
            <a:r>
              <a:rPr lang="ru-RU" sz="6400" dirty="0" err="1">
                <a:latin typeface="Arial Narrow" panose="020B0606020202030204" pitchFamily="34" charset="0"/>
              </a:rPr>
              <a:t>дышалося</a:t>
            </a:r>
            <a:r>
              <a:rPr lang="ru-RU" sz="6400" dirty="0">
                <a:latin typeface="Arial Narrow" panose="020B0606020202030204" pitchFamily="34" charset="0"/>
              </a:rPr>
              <a:t>, дышали;</a:t>
            </a:r>
          </a:p>
          <a:p>
            <a:pPr marL="0" indent="0">
              <a:buNone/>
            </a:pPr>
            <a:r>
              <a:rPr lang="ru-RU" sz="6400" dirty="0">
                <a:latin typeface="Arial Narrow" panose="020B0606020202030204" pitchFamily="34" charset="0"/>
              </a:rPr>
              <a:t>Любили шумные пиры;</a:t>
            </a:r>
          </a:p>
          <a:p>
            <a:pPr marL="0" indent="0">
              <a:buNone/>
            </a:pPr>
            <a:r>
              <a:rPr lang="ru-RU" sz="6400" dirty="0">
                <a:latin typeface="Arial Narrow" panose="020B0606020202030204" pitchFamily="34" charset="0"/>
              </a:rPr>
              <a:t>Гостей веселых той поры,</a:t>
            </a:r>
          </a:p>
          <a:p>
            <a:pPr marL="0" indent="0">
              <a:buNone/>
            </a:pPr>
            <a:r>
              <a:rPr lang="ru-RU" sz="6400" dirty="0">
                <a:latin typeface="Arial Narrow" panose="020B0606020202030204" pitchFamily="34" charset="0"/>
              </a:rPr>
              <a:t>Забавы, шалости любили</a:t>
            </a:r>
          </a:p>
          <a:p>
            <a:pPr marL="0" indent="0">
              <a:buNone/>
            </a:pPr>
            <a:r>
              <a:rPr lang="ru-RU" sz="6400" dirty="0">
                <a:latin typeface="Arial Narrow" panose="020B0606020202030204" pitchFamily="34" charset="0"/>
              </a:rPr>
              <a:t>И за роскошные дары</a:t>
            </a:r>
          </a:p>
          <a:p>
            <a:pPr marL="0" indent="0">
              <a:buNone/>
            </a:pPr>
            <a:r>
              <a:rPr lang="ru-RU" sz="6400" dirty="0">
                <a:latin typeface="Arial Narrow" panose="020B0606020202030204" pitchFamily="34" charset="0"/>
              </a:rPr>
              <a:t>Младую жизнь благодарили.</a:t>
            </a:r>
          </a:p>
          <a:p>
            <a:pPr marL="0" indent="0">
              <a:buNone/>
            </a:pPr>
            <a:r>
              <a:rPr lang="ru-RU" sz="6400" dirty="0">
                <a:latin typeface="Arial Narrow" panose="020B0606020202030204" pitchFamily="34" charset="0"/>
              </a:rPr>
              <a:t>Во имя лучших из богов,</a:t>
            </a:r>
          </a:p>
          <a:p>
            <a:pPr marL="0" indent="0">
              <a:buNone/>
            </a:pPr>
            <a:r>
              <a:rPr lang="ru-RU" sz="6400" dirty="0">
                <a:latin typeface="Arial Narrow" panose="020B0606020202030204" pitchFamily="34" charset="0"/>
              </a:rPr>
              <a:t>Во имя Вакха и Киприды,</a:t>
            </a:r>
          </a:p>
          <a:p>
            <a:pPr marL="0" indent="0">
              <a:buNone/>
            </a:pPr>
            <a:r>
              <a:rPr lang="ru-RU" sz="6400" dirty="0">
                <a:latin typeface="Arial Narrow" panose="020B0606020202030204" pitchFamily="34" charset="0"/>
              </a:rPr>
              <a:t>Мы пели счастье шалунов,</a:t>
            </a:r>
          </a:p>
          <a:p>
            <a:pPr marL="0" indent="0">
              <a:buNone/>
            </a:pPr>
            <a:r>
              <a:rPr lang="ru-RU" sz="6400" dirty="0">
                <a:latin typeface="Arial Narrow" panose="020B0606020202030204" pitchFamily="34" charset="0"/>
              </a:rPr>
              <a:t>Сердечно </a:t>
            </a:r>
            <a:r>
              <a:rPr lang="ru-RU" sz="6400" dirty="0" err="1">
                <a:latin typeface="Arial Narrow" panose="020B0606020202030204" pitchFamily="34" charset="0"/>
              </a:rPr>
              <a:t>презря</a:t>
            </a:r>
            <a:r>
              <a:rPr lang="ru-RU" sz="6400" dirty="0">
                <a:latin typeface="Arial Narrow" panose="020B0606020202030204" pitchFamily="34" charset="0"/>
              </a:rPr>
              <a:t> крикунов</a:t>
            </a:r>
          </a:p>
          <a:p>
            <a:pPr marL="0" indent="0">
              <a:buNone/>
            </a:pPr>
            <a:r>
              <a:rPr lang="ru-RU" sz="6400" dirty="0">
                <a:latin typeface="Arial Narrow" panose="020B0606020202030204" pitchFamily="34" charset="0"/>
              </a:rPr>
              <a:t>И их ревнивые обиды.</a:t>
            </a:r>
          </a:p>
          <a:p>
            <a:pPr marL="0" indent="0">
              <a:buNone/>
            </a:pPr>
            <a:r>
              <a:rPr lang="ru-RU" sz="6400" dirty="0" smtClean="0">
                <a:latin typeface="Arial Narrow" panose="020B0606020202030204" pitchFamily="34" charset="0"/>
              </a:rPr>
              <a:t>Мы пели счастье дней младых,</a:t>
            </a:r>
          </a:p>
          <a:p>
            <a:pPr marL="0" indent="0">
              <a:buNone/>
            </a:pPr>
            <a:r>
              <a:rPr lang="ru-RU" sz="6400" dirty="0" smtClean="0">
                <a:latin typeface="Arial Narrow" panose="020B0606020202030204" pitchFamily="34" charset="0"/>
              </a:rPr>
              <a:t>Меж тем летела наша младость;</a:t>
            </a:r>
          </a:p>
          <a:p>
            <a:pPr marL="0" indent="0">
              <a:buNone/>
            </a:pPr>
            <a:r>
              <a:rPr lang="ru-RU" sz="6400" dirty="0" smtClean="0">
                <a:latin typeface="Arial Narrow" panose="020B0606020202030204" pitchFamily="34" charset="0"/>
              </a:rPr>
              <a:t>Порой задумывалась радость</a:t>
            </a:r>
          </a:p>
          <a:p>
            <a:pPr marL="0" indent="0">
              <a:buNone/>
            </a:pPr>
            <a:r>
              <a:rPr lang="ru-RU" sz="6400" dirty="0" smtClean="0">
                <a:latin typeface="Arial Narrow" panose="020B0606020202030204" pitchFamily="34" charset="0"/>
              </a:rPr>
              <a:t>В кругу поклонников своих;</a:t>
            </a:r>
          </a:p>
          <a:p>
            <a:pPr marL="0" indent="0">
              <a:buNone/>
            </a:pPr>
            <a:r>
              <a:rPr lang="ru-RU" sz="6400" dirty="0" smtClean="0">
                <a:latin typeface="Arial Narrow" panose="020B0606020202030204" pitchFamily="34" charset="0"/>
              </a:rPr>
              <a:t>В душе больной от пищи многой,</a:t>
            </a:r>
          </a:p>
          <a:p>
            <a:pPr marL="0" indent="0">
              <a:buNone/>
            </a:pPr>
            <a:r>
              <a:rPr lang="ru-RU" sz="6400" dirty="0" smtClean="0">
                <a:latin typeface="Arial Narrow" panose="020B0606020202030204" pitchFamily="34" charset="0"/>
              </a:rPr>
              <a:t>В душе усталой пламень гас,</a:t>
            </a:r>
          </a:p>
          <a:p>
            <a:pPr marL="0" indent="0">
              <a:buNone/>
            </a:pPr>
            <a:r>
              <a:rPr lang="ru-RU" sz="6400" dirty="0" smtClean="0">
                <a:latin typeface="Arial Narrow" panose="020B0606020202030204" pitchFamily="34" charset="0"/>
              </a:rPr>
              <a:t>И за стаканом в добрый час</a:t>
            </a:r>
          </a:p>
          <a:p>
            <a:pPr marL="0" indent="0">
              <a:buNone/>
            </a:pPr>
            <a:r>
              <a:rPr lang="ru-RU" sz="6400" dirty="0" smtClean="0">
                <a:latin typeface="Arial Narrow" panose="020B0606020202030204" pitchFamily="34" charset="0"/>
              </a:rPr>
              <a:t>Застал </a:t>
            </a:r>
            <a:r>
              <a:rPr lang="ru-RU" sz="6400" dirty="0">
                <a:latin typeface="Arial Narrow" panose="020B0606020202030204" pitchFamily="34" charset="0"/>
              </a:rPr>
              <a:t>нас как-то опыт строгой.</a:t>
            </a:r>
          </a:p>
          <a:p>
            <a:pPr marL="0" indent="0">
              <a:buNone/>
            </a:pPr>
            <a:r>
              <a:rPr lang="ru-RU" sz="6400" dirty="0">
                <a:latin typeface="Arial Narrow" panose="020B0606020202030204" pitchFamily="34" charset="0"/>
              </a:rPr>
              <a:t>Наперсниц наших, страстных дев</a:t>
            </a:r>
          </a:p>
          <a:p>
            <a:pPr marL="0" indent="0">
              <a:buNone/>
            </a:pPr>
            <a:r>
              <a:rPr lang="ru-RU" sz="6400" dirty="0">
                <a:latin typeface="Arial Narrow" panose="020B0606020202030204" pitchFamily="34" charset="0"/>
              </a:rPr>
              <a:t>Мы поцелуи позабыли</a:t>
            </a:r>
          </a:p>
          <a:p>
            <a:pPr marL="0" indent="0">
              <a:buNone/>
            </a:pPr>
            <a:r>
              <a:rPr lang="ru-RU" sz="6400" dirty="0">
                <a:latin typeface="Arial Narrow" panose="020B0606020202030204" pitchFamily="34" charset="0"/>
              </a:rPr>
              <a:t>И, пред суровым оробев,</a:t>
            </a:r>
          </a:p>
          <a:p>
            <a:pPr marL="0" indent="0">
              <a:buNone/>
            </a:pPr>
            <a:r>
              <a:rPr lang="ru-RU" sz="6400" dirty="0">
                <a:latin typeface="Arial Narrow" panose="020B0606020202030204" pitchFamily="34" charset="0"/>
              </a:rPr>
              <a:t>Утехи крылья опустили.</a:t>
            </a:r>
          </a:p>
          <a:p>
            <a:pPr marL="0" indent="0">
              <a:buNone/>
            </a:pPr>
            <a:r>
              <a:rPr lang="ru-RU" sz="6400" dirty="0">
                <a:latin typeface="Arial Narrow" panose="020B0606020202030204" pitchFamily="34" charset="0"/>
              </a:rPr>
              <a:t>С тех пор, любезный, не поем</a:t>
            </a:r>
          </a:p>
          <a:p>
            <a:pPr marL="0" indent="0">
              <a:buNone/>
            </a:pPr>
            <a:r>
              <a:rPr lang="ru-RU" sz="6400" dirty="0">
                <a:latin typeface="Arial Narrow" panose="020B0606020202030204" pitchFamily="34" charset="0"/>
              </a:rPr>
              <a:t>Мы безрассудные забавы,</a:t>
            </a:r>
          </a:p>
          <a:p>
            <a:pPr marL="0" indent="0">
              <a:buNone/>
            </a:pPr>
            <a:r>
              <a:rPr lang="ru-RU" sz="6400" dirty="0">
                <a:latin typeface="Arial Narrow" panose="020B0606020202030204" pitchFamily="34" charset="0"/>
              </a:rPr>
              <a:t>Смиренно дни свои ведем</a:t>
            </a:r>
          </a:p>
          <a:p>
            <a:pPr marL="0" indent="0">
              <a:buNone/>
            </a:pPr>
            <a:r>
              <a:rPr lang="ru-RU" sz="6400" dirty="0">
                <a:latin typeface="Arial Narrow" panose="020B0606020202030204" pitchFamily="34" charset="0"/>
              </a:rPr>
              <a:t>И ждем от света доброй славы.</a:t>
            </a:r>
          </a:p>
          <a:p>
            <a:pPr marL="0" indent="0">
              <a:buNone/>
            </a:pPr>
            <a:r>
              <a:rPr lang="ru-RU" sz="6400" dirty="0">
                <a:latin typeface="Arial Narrow" panose="020B0606020202030204" pitchFamily="34" charset="0"/>
              </a:rPr>
              <a:t>Теперь вопрос я отдаю</a:t>
            </a:r>
          </a:p>
          <a:p>
            <a:pPr marL="0" indent="0">
              <a:buNone/>
            </a:pPr>
            <a:r>
              <a:rPr lang="ru-RU" sz="6400" dirty="0">
                <a:latin typeface="Arial Narrow" panose="020B0606020202030204" pitchFamily="34" charset="0"/>
              </a:rPr>
              <a:t>Тебе на суд. Подумай, мы ли</a:t>
            </a:r>
          </a:p>
          <a:p>
            <a:pPr marL="0" indent="0">
              <a:buNone/>
            </a:pPr>
            <a:r>
              <a:rPr lang="ru-RU" sz="6400" dirty="0">
                <a:latin typeface="Arial Narrow" panose="020B0606020202030204" pitchFamily="34" charset="0"/>
              </a:rPr>
              <a:t>Переменили жизнь свою</a:t>
            </a:r>
          </a:p>
          <a:p>
            <a:pPr marL="0" indent="0">
              <a:buNone/>
            </a:pPr>
            <a:r>
              <a:rPr lang="ru-RU" sz="6400" dirty="0">
                <a:latin typeface="Arial Narrow" panose="020B0606020202030204" pitchFamily="34" charset="0"/>
              </a:rPr>
              <a:t>Иль годы нас переменили</a:t>
            </a:r>
            <a:r>
              <a:rPr lang="ru-RU" dirty="0"/>
              <a:t>?</a:t>
            </a:r>
          </a:p>
        </p:txBody>
      </p:sp>
    </p:spTree>
    <p:extLst>
      <p:ext uri="{BB962C8B-B14F-4D97-AF65-F5344CB8AC3E}">
        <p14:creationId xmlns:p14="http://schemas.microsoft.com/office/powerpoint/2010/main" val="1827098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2800" dirty="0" smtClean="0">
                <a:latin typeface="Arial Narrow" panose="020B0606020202030204" pitchFamily="34" charset="0"/>
              </a:rPr>
              <a:t>« Я знаю свет, - держусь Христа и беса,…»</a:t>
            </a:r>
            <a:endParaRPr lang="ru-RU" sz="2800" dirty="0">
              <a:latin typeface="Arial Narrow" panose="020B0606020202030204" pitchFamily="34" charset="0"/>
            </a:endParaRPr>
          </a:p>
        </p:txBody>
      </p:sp>
      <p:pic>
        <p:nvPicPr>
          <p:cNvPr id="3074" name="Picture 2" descr="C:\Users\User\Desktop\Баратынский\IMG_0556.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628800"/>
            <a:ext cx="3024336"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Объект 3"/>
          <p:cNvSpPr>
            <a:spLocks noGrp="1"/>
          </p:cNvSpPr>
          <p:nvPr>
            <p:ph sz="half" idx="2"/>
          </p:nvPr>
        </p:nvSpPr>
        <p:spPr>
          <a:xfrm>
            <a:off x="3635896" y="1600200"/>
            <a:ext cx="5050904" cy="4997152"/>
          </a:xfrm>
        </p:spPr>
        <p:txBody>
          <a:bodyPr>
            <a:normAutofit fontScale="47500" lnSpcReduction="20000"/>
          </a:bodyPr>
          <a:lstStyle/>
          <a:p>
            <a:pPr marL="0" indent="0" algn="ctr">
              <a:buNone/>
            </a:pPr>
            <a:r>
              <a:rPr lang="ru-RU" dirty="0">
                <a:latin typeface="Arial Narrow" panose="020B0606020202030204" pitchFamily="34" charset="0"/>
              </a:rPr>
              <a:t>Я </a:t>
            </a:r>
            <a:r>
              <a:rPr lang="ru-RU" dirty="0" err="1">
                <a:latin typeface="Arial Narrow" panose="020B0606020202030204" pitchFamily="34" charset="0"/>
              </a:rPr>
              <a:t>возвращуся</a:t>
            </a:r>
            <a:r>
              <a:rPr lang="ru-RU" dirty="0">
                <a:latin typeface="Arial Narrow" panose="020B0606020202030204" pitchFamily="34" charset="0"/>
              </a:rPr>
              <a:t> к вам, поля моих отцов,</a:t>
            </a:r>
          </a:p>
          <a:p>
            <a:pPr marL="0" indent="0" algn="ctr">
              <a:buNone/>
            </a:pPr>
            <a:r>
              <a:rPr lang="ru-RU" dirty="0">
                <a:latin typeface="Arial Narrow" panose="020B0606020202030204" pitchFamily="34" charset="0"/>
              </a:rPr>
              <a:t>Дубравы мирные, священный сердцу кров!</a:t>
            </a:r>
          </a:p>
          <a:p>
            <a:pPr marL="0" indent="0" algn="ctr">
              <a:buNone/>
            </a:pPr>
            <a:r>
              <a:rPr lang="ru-RU" dirty="0">
                <a:latin typeface="Arial Narrow" panose="020B0606020202030204" pitchFamily="34" charset="0"/>
              </a:rPr>
              <a:t>Я </a:t>
            </a:r>
            <a:r>
              <a:rPr lang="ru-RU" dirty="0" err="1">
                <a:latin typeface="Arial Narrow" panose="020B0606020202030204" pitchFamily="34" charset="0"/>
              </a:rPr>
              <a:t>возвращуся</a:t>
            </a:r>
            <a:r>
              <a:rPr lang="ru-RU" dirty="0">
                <a:latin typeface="Arial Narrow" panose="020B0606020202030204" pitchFamily="34" charset="0"/>
              </a:rPr>
              <a:t> к вам, домашние иконы!</a:t>
            </a:r>
          </a:p>
          <a:p>
            <a:pPr marL="0" indent="0" algn="ctr">
              <a:buNone/>
            </a:pPr>
            <a:r>
              <a:rPr lang="ru-RU" dirty="0">
                <a:latin typeface="Arial Narrow" panose="020B0606020202030204" pitchFamily="34" charset="0"/>
              </a:rPr>
              <a:t>Пускай другие чтут приличия законы;</a:t>
            </a:r>
          </a:p>
          <a:p>
            <a:pPr marL="0" indent="0" algn="ctr">
              <a:buNone/>
            </a:pPr>
            <a:r>
              <a:rPr lang="ru-RU" dirty="0">
                <a:latin typeface="Arial Narrow" panose="020B0606020202030204" pitchFamily="34" charset="0"/>
              </a:rPr>
              <a:t>Пускай другие чтут ревнивый суд невежд;</a:t>
            </a:r>
          </a:p>
          <a:p>
            <a:pPr marL="0" indent="0" algn="ctr">
              <a:buNone/>
            </a:pPr>
            <a:r>
              <a:rPr lang="ru-RU" dirty="0">
                <a:latin typeface="Arial Narrow" panose="020B0606020202030204" pitchFamily="34" charset="0"/>
              </a:rPr>
              <a:t>Свободный наконец от суетных надежд,</a:t>
            </a:r>
          </a:p>
          <a:p>
            <a:pPr marL="0" indent="0" algn="ctr">
              <a:buNone/>
            </a:pPr>
            <a:r>
              <a:rPr lang="ru-RU" dirty="0">
                <a:latin typeface="Arial Narrow" panose="020B0606020202030204" pitchFamily="34" charset="0"/>
              </a:rPr>
              <a:t>От беспокойных снов, от ветреных желаний,</a:t>
            </a:r>
          </a:p>
          <a:p>
            <a:pPr marL="0" indent="0" algn="ctr">
              <a:buNone/>
            </a:pPr>
            <a:r>
              <a:rPr lang="ru-RU" dirty="0">
                <a:latin typeface="Arial Narrow" panose="020B0606020202030204" pitchFamily="34" charset="0"/>
              </a:rPr>
              <a:t>Испив безвременно всю чашу испытаний,</a:t>
            </a:r>
          </a:p>
          <a:p>
            <a:pPr marL="0" indent="0" algn="ctr">
              <a:buNone/>
            </a:pPr>
            <a:r>
              <a:rPr lang="ru-RU" dirty="0">
                <a:latin typeface="Arial Narrow" panose="020B0606020202030204" pitchFamily="34" charset="0"/>
              </a:rPr>
              <a:t>Не призрак </a:t>
            </a:r>
            <a:r>
              <a:rPr lang="ru-RU" dirty="0" err="1">
                <a:latin typeface="Arial Narrow" panose="020B0606020202030204" pitchFamily="34" charset="0"/>
              </a:rPr>
              <a:t>счастия</a:t>
            </a:r>
            <a:r>
              <a:rPr lang="ru-RU" dirty="0">
                <a:latin typeface="Arial Narrow" panose="020B0606020202030204" pitchFamily="34" charset="0"/>
              </a:rPr>
              <a:t>, но счастье нужно мне.</a:t>
            </a:r>
          </a:p>
          <a:p>
            <a:pPr marL="0" indent="0" algn="ctr">
              <a:buNone/>
            </a:pPr>
            <a:r>
              <a:rPr lang="ru-RU" dirty="0">
                <a:latin typeface="Arial Narrow" panose="020B0606020202030204" pitchFamily="34" charset="0"/>
              </a:rPr>
              <a:t>Усталый труженик, спешу к родной стране</a:t>
            </a:r>
          </a:p>
          <a:p>
            <a:pPr marL="0" indent="0" algn="ctr">
              <a:buNone/>
            </a:pPr>
            <a:r>
              <a:rPr lang="ru-RU" dirty="0">
                <a:latin typeface="Arial Narrow" panose="020B0606020202030204" pitchFamily="34" charset="0"/>
              </a:rPr>
              <a:t>Заснуть желанным снам под кровлею родимой.</a:t>
            </a:r>
          </a:p>
          <a:p>
            <a:pPr marL="0" indent="0" algn="ctr">
              <a:buNone/>
            </a:pPr>
            <a:r>
              <a:rPr lang="ru-RU" dirty="0">
                <a:latin typeface="Arial Narrow" panose="020B0606020202030204" pitchFamily="34" charset="0"/>
              </a:rPr>
              <a:t>О дом отеческий! о край, всегда любимый!</a:t>
            </a:r>
          </a:p>
          <a:p>
            <a:pPr marL="0" indent="0" algn="ctr">
              <a:buNone/>
            </a:pPr>
            <a:r>
              <a:rPr lang="ru-RU" dirty="0">
                <a:latin typeface="Arial Narrow" panose="020B0606020202030204" pitchFamily="34" charset="0"/>
              </a:rPr>
              <a:t>Родные небеса! незвучный голос мой</a:t>
            </a:r>
          </a:p>
          <a:p>
            <a:pPr marL="0" indent="0" algn="ctr">
              <a:buNone/>
            </a:pPr>
            <a:r>
              <a:rPr lang="ru-RU" dirty="0">
                <a:latin typeface="Arial Narrow" panose="020B0606020202030204" pitchFamily="34" charset="0"/>
              </a:rPr>
              <a:t>В стихах задумчивых вас пел в стране чужой,</a:t>
            </a:r>
          </a:p>
          <a:p>
            <a:pPr marL="0" indent="0" algn="ctr">
              <a:buNone/>
            </a:pPr>
            <a:r>
              <a:rPr lang="ru-RU" dirty="0">
                <a:latin typeface="Arial Narrow" panose="020B0606020202030204" pitchFamily="34" charset="0"/>
              </a:rPr>
              <a:t>Вы мне повеете спокойствием и счастьем</a:t>
            </a:r>
          </a:p>
          <a:p>
            <a:pPr marL="0" indent="0" algn="ctr">
              <a:buNone/>
            </a:pPr>
            <a:r>
              <a:rPr lang="ru-RU" dirty="0">
                <a:latin typeface="Arial Narrow" panose="020B0606020202030204" pitchFamily="34" charset="0"/>
              </a:rPr>
              <a:t>Как в пристани пловец, испытанный ненастьем,</a:t>
            </a:r>
          </a:p>
          <a:p>
            <a:pPr marL="0" indent="0" algn="ctr">
              <a:buNone/>
            </a:pPr>
            <a:r>
              <a:rPr lang="ru-RU" dirty="0">
                <a:latin typeface="Arial Narrow" panose="020B0606020202030204" pitchFamily="34" charset="0"/>
              </a:rPr>
              <a:t>С улыбкой слушает, над бездною воссев,</a:t>
            </a:r>
          </a:p>
          <a:p>
            <a:pPr marL="0" indent="0" algn="ctr">
              <a:buNone/>
            </a:pPr>
            <a:r>
              <a:rPr lang="ru-RU" dirty="0">
                <a:latin typeface="Arial Narrow" panose="020B0606020202030204" pitchFamily="34" charset="0"/>
              </a:rPr>
              <a:t>И бури грозный свист, и волн мятежный рев,</a:t>
            </a:r>
          </a:p>
          <a:p>
            <a:pPr marL="0" indent="0" algn="ctr">
              <a:buNone/>
            </a:pPr>
            <a:r>
              <a:rPr lang="ru-RU" dirty="0">
                <a:latin typeface="Arial Narrow" panose="020B0606020202030204" pitchFamily="34" charset="0"/>
              </a:rPr>
              <a:t>Так, небо не моля о почестях и злате,</a:t>
            </a:r>
          </a:p>
          <a:p>
            <a:pPr marL="0" indent="0" algn="ctr">
              <a:buNone/>
            </a:pPr>
            <a:r>
              <a:rPr lang="ru-RU" dirty="0">
                <a:latin typeface="Arial Narrow" panose="020B0606020202030204" pitchFamily="34" charset="0"/>
              </a:rPr>
              <a:t>Спокойный домосед в моей безвестной хате,</a:t>
            </a:r>
          </a:p>
          <a:p>
            <a:pPr marL="0" indent="0" algn="ctr">
              <a:buNone/>
            </a:pPr>
            <a:r>
              <a:rPr lang="ru-RU" dirty="0">
                <a:latin typeface="Arial Narrow" panose="020B0606020202030204" pitchFamily="34" charset="0"/>
              </a:rPr>
              <a:t>Укрывшись от толпы взыскательных судей,</a:t>
            </a:r>
          </a:p>
          <a:p>
            <a:pPr marL="0" indent="0" algn="ctr">
              <a:buNone/>
            </a:pPr>
            <a:r>
              <a:rPr lang="ru-RU" dirty="0">
                <a:latin typeface="Arial Narrow" panose="020B0606020202030204" pitchFamily="34" charset="0"/>
              </a:rPr>
              <a:t>В кругу друзей своих, в кругу семьи</a:t>
            </a:r>
            <a:r>
              <a:rPr lang="ru-RU" dirty="0"/>
              <a:t> своей,</a:t>
            </a:r>
          </a:p>
          <a:p>
            <a:pPr marL="0" indent="0" algn="ctr">
              <a:buNone/>
            </a:pPr>
            <a:r>
              <a:rPr lang="ru-RU" dirty="0">
                <a:latin typeface="Arial Narrow" panose="020B0606020202030204" pitchFamily="34" charset="0"/>
              </a:rPr>
              <a:t>Я буду издали глядеть на бури света.</a:t>
            </a:r>
          </a:p>
        </p:txBody>
      </p:sp>
    </p:spTree>
    <p:extLst>
      <p:ext uri="{BB962C8B-B14F-4D97-AF65-F5344CB8AC3E}">
        <p14:creationId xmlns:p14="http://schemas.microsoft.com/office/powerpoint/2010/main" val="473842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2800" dirty="0" smtClean="0">
                <a:latin typeface="Arial Narrow" panose="020B0606020202030204" pitchFamily="34" charset="0"/>
              </a:rPr>
              <a:t>«Читателя найду в потомстве я…»</a:t>
            </a:r>
            <a:endParaRPr lang="ru-RU" sz="2800" dirty="0">
              <a:latin typeface="Arial Narrow" panose="020B0606020202030204" pitchFamily="34" charset="0"/>
            </a:endParaRPr>
          </a:p>
        </p:txBody>
      </p:sp>
      <p:sp>
        <p:nvSpPr>
          <p:cNvPr id="3" name="Прямоугольник 2"/>
          <p:cNvSpPr/>
          <p:nvPr/>
        </p:nvSpPr>
        <p:spPr>
          <a:xfrm>
            <a:off x="2699792" y="1556792"/>
            <a:ext cx="6120680" cy="4524315"/>
          </a:xfrm>
          <a:prstGeom prst="rect">
            <a:avLst/>
          </a:prstGeom>
        </p:spPr>
        <p:txBody>
          <a:bodyPr wrap="square">
            <a:spAutoFit/>
          </a:bodyPr>
          <a:lstStyle/>
          <a:p>
            <a:r>
              <a:rPr lang="ru-RU" dirty="0">
                <a:latin typeface="Arial Narrow" panose="020B0606020202030204" pitchFamily="34" charset="0"/>
              </a:rPr>
              <a:t>Осенью 1843 года Баратынский с женой отправляется в путешествие по Европе. Посещает крупные города Германии, живет полгода в Париже. Весной 1844 года путешественники плывут из Марселя в Неаполь. Ночью поэт написал пророческое стихотворение «Пироскаф», в котором выразил готовность умереть.</a:t>
            </a:r>
          </a:p>
          <a:p>
            <a:endParaRPr lang="ru-RU" dirty="0">
              <a:latin typeface="Arial Narrow" panose="020B0606020202030204" pitchFamily="34" charset="0"/>
            </a:endParaRPr>
          </a:p>
          <a:p>
            <a:r>
              <a:rPr lang="ru-RU" dirty="0">
                <a:latin typeface="Arial Narrow" panose="020B0606020202030204" pitchFamily="34" charset="0"/>
              </a:rPr>
              <a:t>В Неаполе у Анастасии Львовны случился припадок, который сильно подействовал на ее мужа. Усилились головные боли, которые давно мучили Баратынского. На следующий день, 29 июня 1844 года, поэт умер. Официальной причиной смерти назван разрыв сердца. В августе 1845 года тело поэта вернулось на родину, в Петербург. Евгения Баратынского предали земле на Ново-Лазаревском кладбище, расположенном на территории монастыря Александра Невского.</a:t>
            </a:r>
          </a:p>
          <a:p>
            <a:endParaRPr lang="ru-RU" dirty="0"/>
          </a:p>
        </p:txBody>
      </p:sp>
      <p:pic>
        <p:nvPicPr>
          <p:cNvPr id="3074" name="Picture 2" descr="C:\Users\User\Desktop\Архив ОХЛ\Pictures\Книги_картинки\10013999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88840"/>
            <a:ext cx="2088232"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02953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360</TotalTime>
  <Words>1084</Words>
  <Application>Microsoft Office PowerPoint</Application>
  <PresentationFormat>Экран (4:3)</PresentationFormat>
  <Paragraphs>113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Баратынский Евгений Абрамович. ( 220 лет со дня рождения).</vt:lpstr>
      <vt:lpstr>Презентация PowerPoint</vt:lpstr>
      <vt:lpstr>Краткая биография.</vt:lpstr>
      <vt:lpstr>Евгений Баратынский считался современниками величайшим поэтом России. Его элегии и эпиграммы читались в литературных салонах. Описаниями природы и любовной лирикой восхищались друзья-поэты. По непонятным причинам он был забыт, но остается значительной фигурой в русской поэзии ХIХ века.</vt:lpstr>
      <vt:lpstr>Друзья поэта.</vt:lpstr>
      <vt:lpstr>Муза поэта: Аграфена Закревская</vt:lpstr>
      <vt:lpstr>«Дарование есть поручение. Должно исполнить его, несмотря ни на какие препятствия..»</vt:lpstr>
      <vt:lpstr>« Я знаю свет, - держусь Христа и беса,…»</vt:lpstr>
      <vt:lpstr>«Читателя найду в потомстве 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28</cp:revision>
  <dcterms:created xsi:type="dcterms:W3CDTF">2020-02-14T12:00:02Z</dcterms:created>
  <dcterms:modified xsi:type="dcterms:W3CDTF">2020-02-19T06:00:44Z</dcterms:modified>
</cp:coreProperties>
</file>