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7" autoAdjust="0"/>
    <p:restoredTop sz="94660"/>
  </p:normalViewPr>
  <p:slideViewPr>
    <p:cSldViewPr snapToGrid="0">
      <p:cViewPr varScale="1">
        <p:scale>
          <a:sx n="98" d="100"/>
          <a:sy n="98" d="100"/>
        </p:scale>
        <p:origin x="-402" y="-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7660636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Текст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Текст заголовка</a:t>
            </a:r>
          </a:p>
        </p:txBody>
      </p:sp>
      <p:sp>
        <p:nvSpPr>
          <p:cNvPr id="83" name="Рисунок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089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channel/UC8lr8z9q-gDQbTXcrxsRasQ" TargetMode="External"/><Relationship Id="rId12" Type="http://schemas.openxmlformats.org/officeDocument/2006/relationships/image" Target="../media/image16.png"/><Relationship Id="rId2" Type="http://schemas.openxmlformats.org/officeDocument/2006/relationships/hyperlink" Target="https://naukar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hyperlink" Target="https://vk.com/inframgroup" TargetMode="External"/><Relationship Id="rId5" Type="http://schemas.openxmlformats.org/officeDocument/2006/relationships/hyperlink" Target="https://www.facebook.com/inframgroup/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hyperlink" Target="https://www.instagram.com/infra.znanium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channel/UC8lr8z9q-gDQbTXcrxsRasQ" TargetMode="External"/><Relationship Id="rId12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hyperlink" Target="https://vk.com/inframgroup" TargetMode="External"/><Relationship Id="rId5" Type="http://schemas.openxmlformats.org/officeDocument/2006/relationships/hyperlink" Target="https://www.facebook.com/inframgroup/" TargetMode="External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hyperlink" Target="https://www.instagram.com/infra.znaniu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Рисунок 4" descr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extBox 7"/>
          <p:cNvSpPr txBox="1"/>
          <p:nvPr/>
        </p:nvSpPr>
        <p:spPr>
          <a:xfrm>
            <a:off x="0" y="2229136"/>
            <a:ext cx="12192000" cy="156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4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Научная периодика </a:t>
            </a:r>
            <a:br/>
            <a:r>
              <a:t>ГК ИНФРА-М и ЭБС Znanium </a:t>
            </a:r>
          </a:p>
        </p:txBody>
      </p:sp>
      <p:grpSp>
        <p:nvGrpSpPr>
          <p:cNvPr id="98" name="Группа 1"/>
          <p:cNvGrpSpPr/>
          <p:nvPr/>
        </p:nvGrpSpPr>
        <p:grpSpPr>
          <a:xfrm>
            <a:off x="3076980" y="324462"/>
            <a:ext cx="6038040" cy="806674"/>
            <a:chOff x="0" y="0"/>
            <a:chExt cx="6038038" cy="806672"/>
          </a:xfrm>
        </p:grpSpPr>
        <p:pic>
          <p:nvPicPr>
            <p:cNvPr id="96" name="Рисунок 10" descr="Рисунок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2547904" cy="8066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7" name="Рисунок 11" descr="Рисунок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90134" y="0"/>
              <a:ext cx="2547905" cy="8066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9" name="TextBox 12"/>
          <p:cNvSpPr txBox="1"/>
          <p:nvPr/>
        </p:nvSpPr>
        <p:spPr>
          <a:xfrm>
            <a:off x="0" y="6200796"/>
            <a:ext cx="12192000" cy="358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solidFill>
                  <a:srgbClr val="F4F0E9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2021 год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Рисунок 4" descr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TextBox 7"/>
          <p:cNvSpPr txBox="1"/>
          <p:nvPr/>
        </p:nvSpPr>
        <p:spPr>
          <a:xfrm>
            <a:off x="0" y="2661497"/>
            <a:ext cx="12192000" cy="1094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spcBef>
                <a:spcPts val="600"/>
              </a:spcBef>
              <a:defRPr sz="60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Сторонние журналы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172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5309" y="-523068"/>
            <a:ext cx="1966692" cy="19666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2467" y="5458828"/>
            <a:ext cx="758957" cy="758957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09529" y="5053476"/>
            <a:ext cx="1570307" cy="1569661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TextBox 10"/>
          <p:cNvSpPr txBox="1"/>
          <p:nvPr/>
        </p:nvSpPr>
        <p:spPr>
          <a:xfrm>
            <a:off x="1435844" y="1876935"/>
            <a:ext cx="10607246" cy="461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rPr dirty="0"/>
              <a:t>2</a:t>
            </a:r>
            <a:r>
              <a:rPr lang="ru-RU" dirty="0"/>
              <a:t>12</a:t>
            </a:r>
            <a:r>
              <a:rPr dirty="0"/>
              <a:t> </a:t>
            </a:r>
            <a:r>
              <a:rPr dirty="0" err="1"/>
              <a:t>журналов</a:t>
            </a:r>
            <a:r>
              <a:rPr dirty="0"/>
              <a:t>, </a:t>
            </a:r>
            <a:r>
              <a:rPr dirty="0" err="1"/>
              <a:t>среди</a:t>
            </a:r>
            <a:r>
              <a:rPr dirty="0"/>
              <a:t> </a:t>
            </a:r>
            <a:r>
              <a:rPr dirty="0" err="1"/>
              <a:t>которых</a:t>
            </a:r>
            <a:r>
              <a:rPr dirty="0"/>
              <a:t>:</a:t>
            </a:r>
          </a:p>
        </p:txBody>
      </p:sp>
      <p:sp>
        <p:nvSpPr>
          <p:cNvPr id="176" name="TextBox 19"/>
          <p:cNvSpPr txBox="1"/>
          <p:nvPr/>
        </p:nvSpPr>
        <p:spPr>
          <a:xfrm>
            <a:off x="1435844" y="3110334"/>
            <a:ext cx="8759105" cy="1569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457200" indent="-457200">
              <a:buSzPct val="100000"/>
              <a:buFont typeface="Arial"/>
              <a:buChar char="•"/>
              <a:defRPr sz="28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dirty="0"/>
              <a:t>1</a:t>
            </a:r>
            <a:r>
              <a:rPr lang="ru-RU" dirty="0"/>
              <a:t>58</a:t>
            </a:r>
            <a:r>
              <a:rPr dirty="0"/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журналов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входят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в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основную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коллекцию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ЭБС (в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т.ч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. в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открытом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доступе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);</a:t>
            </a:r>
            <a:endParaRPr sz="1200" dirty="0"/>
          </a:p>
          <a:p>
            <a:pPr marL="457200" indent="-457200">
              <a:buSzPct val="100000"/>
              <a:buFont typeface="Arial"/>
              <a:buChar char="•"/>
              <a:defRPr sz="28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endParaRPr sz="1200" dirty="0"/>
          </a:p>
          <a:p>
            <a:pPr marL="457200" indent="-457200">
              <a:buSzPct val="100000"/>
              <a:buFont typeface="Arial"/>
              <a:buChar char="•"/>
              <a:defRPr sz="28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dirty="0"/>
              <a:t>54</a:t>
            </a:r>
            <a:r>
              <a:rPr dirty="0"/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журнал</a:t>
            </a:r>
            <a:r>
              <a:rPr lang="ru-RU"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а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входят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в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партнерские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коллекции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.</a:t>
            </a:r>
          </a:p>
        </p:txBody>
      </p:sp>
      <p:sp>
        <p:nvSpPr>
          <p:cNvPr id="177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178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sp>
        <p:nvSpPr>
          <p:cNvPr id="181" name="TextBox 10"/>
          <p:cNvSpPr txBox="1"/>
          <p:nvPr/>
        </p:nvSpPr>
        <p:spPr>
          <a:xfrm>
            <a:off x="1784412" y="1671250"/>
            <a:ext cx="4045237" cy="368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dirty="0" err="1"/>
              <a:t>Основные</a:t>
            </a:r>
            <a:r>
              <a:rPr dirty="0"/>
              <a:t> </a:t>
            </a:r>
            <a:r>
              <a:rPr dirty="0" err="1"/>
              <a:t>направления</a:t>
            </a:r>
            <a:r>
              <a:rPr dirty="0"/>
              <a:t>:</a:t>
            </a:r>
            <a:endParaRPr b="1" dirty="0">
              <a:latin typeface="+mj-lt"/>
              <a:ea typeface="+mj-ea"/>
              <a:cs typeface="+mj-cs"/>
              <a:sym typeface="Calibri"/>
            </a:endParaRPr>
          </a:p>
          <a:p>
            <a:pPr>
              <a:defRPr sz="2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endParaRPr b="1" dirty="0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 err="1"/>
              <a:t>Экономика</a:t>
            </a:r>
            <a:r>
              <a:rPr dirty="0"/>
              <a:t> и </a:t>
            </a:r>
            <a:r>
              <a:rPr dirty="0" err="1"/>
              <a:t>управление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 err="1"/>
              <a:t>Математика</a:t>
            </a:r>
            <a:r>
              <a:rPr dirty="0"/>
              <a:t> и </a:t>
            </a:r>
            <a:r>
              <a:rPr dirty="0" err="1"/>
              <a:t>Механика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 err="1"/>
              <a:t>Медицинские</a:t>
            </a:r>
            <a:r>
              <a:rPr dirty="0"/>
              <a:t> </a:t>
            </a:r>
            <a:r>
              <a:rPr dirty="0" err="1"/>
              <a:t>науки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 err="1"/>
              <a:t>Психологические</a:t>
            </a:r>
            <a:r>
              <a:rPr dirty="0"/>
              <a:t> </a:t>
            </a:r>
            <a:r>
              <a:rPr dirty="0" err="1"/>
              <a:t>науки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 err="1"/>
              <a:t>Компьютерные</a:t>
            </a:r>
            <a:r>
              <a:rPr dirty="0"/>
              <a:t>   и </a:t>
            </a:r>
            <a:r>
              <a:rPr dirty="0" err="1"/>
              <a:t>информационные</a:t>
            </a:r>
            <a:r>
              <a:rPr dirty="0"/>
              <a:t> </a:t>
            </a:r>
            <a:r>
              <a:rPr dirty="0" err="1"/>
              <a:t>науки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>
              <a:lnSpc>
                <a:spcPct val="150000"/>
              </a:lnSpc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endParaRPr b="1" dirty="0">
              <a:solidFill>
                <a:srgbClr val="2F5597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182" name="Рисунок 7" descr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521" y="5474700"/>
            <a:ext cx="690436" cy="6904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Рисунок 8" descr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1385" y="1448153"/>
            <a:ext cx="1874404" cy="1873632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185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86" name="TextBox 10"/>
          <p:cNvSpPr txBox="1"/>
          <p:nvPr/>
        </p:nvSpPr>
        <p:spPr>
          <a:xfrm>
            <a:off x="6359239" y="1671250"/>
            <a:ext cx="3978214" cy="4240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Основные направления: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>
              <a:lnSpc>
                <a:spcPct val="150000"/>
              </a:lnSpc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Философия, этика и религиоведение</a:t>
            </a: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Политические науки  и регионоведение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Технические науки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lnSpc>
                <a:spcPct val="150000"/>
              </a:lnSpc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Юридические науки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 b="1">
                <a:solidFill>
                  <a:srgbClr val="2F5597"/>
                </a:solidFill>
                <a:latin typeface="Cambria"/>
                <a:ea typeface="Cambria"/>
                <a:cs typeface="Cambria"/>
                <a:sym typeface="Cambria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189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9089" y="-415164"/>
            <a:ext cx="1362054" cy="13620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3017" y="3838142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6235" y="4984367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TextBox 8"/>
          <p:cNvSpPr txBox="1"/>
          <p:nvPr/>
        </p:nvSpPr>
        <p:spPr>
          <a:xfrm>
            <a:off x="1920112" y="1566423"/>
            <a:ext cx="10667790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Партнерские коллекции журналов </a:t>
            </a:r>
            <a:br/>
            <a:r>
              <a:t>(платные, не входят в основную коллекцию)</a:t>
            </a:r>
          </a:p>
        </p:txBody>
      </p:sp>
      <p:sp>
        <p:nvSpPr>
          <p:cNvPr id="193" name="TextBox 10"/>
          <p:cNvSpPr txBox="1"/>
          <p:nvPr/>
        </p:nvSpPr>
        <p:spPr>
          <a:xfrm>
            <a:off x="1920112" y="2606060"/>
            <a:ext cx="8351776" cy="3723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ЭКОНОМИКА И УПРАВЛЕНИЕ: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Московского государственного областного университета. Серия Экономика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РГГУ. Серия «Экономика. Управление. Право»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Известия Тульского государственного университета. Экономические и юридические науки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Проблемы анализа риска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Российское конкурентное право и экономика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Bulletin Social-Economic and Humanitarian Research</a:t>
            </a:r>
          </a:p>
        </p:txBody>
      </p:sp>
      <p:sp>
        <p:nvSpPr>
          <p:cNvPr id="194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195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198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9089" y="-415164"/>
            <a:ext cx="1362054" cy="13620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75" y="4675137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6235" y="4984367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TextBox 9"/>
          <p:cNvSpPr txBox="1"/>
          <p:nvPr/>
        </p:nvSpPr>
        <p:spPr>
          <a:xfrm>
            <a:off x="1920112" y="1614215"/>
            <a:ext cx="10667790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Партнерские коллекции журналов </a:t>
            </a:r>
            <a:br/>
            <a:r>
              <a:t>(платные, не входят в основную коллекцию)</a:t>
            </a:r>
          </a:p>
        </p:txBody>
      </p:sp>
      <p:sp>
        <p:nvSpPr>
          <p:cNvPr id="202" name="TextBox 10"/>
          <p:cNvSpPr txBox="1"/>
          <p:nvPr/>
        </p:nvSpPr>
        <p:spPr>
          <a:xfrm>
            <a:off x="1920112" y="2653852"/>
            <a:ext cx="8351776" cy="284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 МАТЕМАТИКА И МЕХАНИКА: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Московского государственного областного университета. Серия Физика-математика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Известия Тульского государственного университета. Технические науки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РГГУ. Серия «Информатика. Информационная безопасность. Математика»</a:t>
            </a: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03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204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207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9089" y="-415164"/>
            <a:ext cx="1362054" cy="136205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3017" y="3838142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6235" y="4984367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TextBox 9"/>
          <p:cNvSpPr txBox="1"/>
          <p:nvPr/>
        </p:nvSpPr>
        <p:spPr>
          <a:xfrm>
            <a:off x="1602612" y="1487215"/>
            <a:ext cx="1066779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Партнерские коллекции журналов (платные, не входят в основную коллекцию)</a:t>
            </a:r>
          </a:p>
        </p:txBody>
      </p:sp>
      <p:sp>
        <p:nvSpPr>
          <p:cNvPr id="211" name="TextBox 10"/>
          <p:cNvSpPr txBox="1"/>
          <p:nvPr/>
        </p:nvSpPr>
        <p:spPr>
          <a:xfrm>
            <a:off x="1602612" y="2222052"/>
            <a:ext cx="4476622" cy="395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МЕДИЦИНСКИЕ НАУКИ. ВЕТЕРИНАРИЯ: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ветеринарии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Лечебное дело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Новости кардиологии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Эндокринная хирургия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Актуальные вопросы антропологии, астма и аллергия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Клиническая и экспериментальная тиреоидология</a:t>
            </a:r>
          </a:p>
        </p:txBody>
      </p:sp>
      <p:sp>
        <p:nvSpPr>
          <p:cNvPr id="212" name="TextBox 10"/>
          <p:cNvSpPr txBox="1"/>
          <p:nvPr/>
        </p:nvSpPr>
        <p:spPr>
          <a:xfrm>
            <a:off x="6375674" y="2222052"/>
            <a:ext cx="4476621" cy="334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МЕДИЦИНСКИЕ НАУКИ. ВЕТЕРИНАРИЯ: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Онкопедиатрия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Нервные болезни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Педиатрическая фармакология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Практическая пульмонология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Вопросы современной педиатрии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Российской академии медицинских наук</a:t>
            </a:r>
          </a:p>
        </p:txBody>
      </p:sp>
      <p:sp>
        <p:nvSpPr>
          <p:cNvPr id="213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214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217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9089" y="-415164"/>
            <a:ext cx="1362054" cy="1362054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3017" y="3838142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6235" y="4984367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TextBox 9"/>
          <p:cNvSpPr txBox="1"/>
          <p:nvPr/>
        </p:nvSpPr>
        <p:spPr>
          <a:xfrm>
            <a:off x="1920112" y="1614215"/>
            <a:ext cx="10667790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Партнерские коллекции журналов </a:t>
            </a:r>
            <a:br/>
            <a:r>
              <a:t>(платные, не входят в основную коллекцию)</a:t>
            </a:r>
          </a:p>
        </p:txBody>
      </p:sp>
      <p:sp>
        <p:nvSpPr>
          <p:cNvPr id="221" name="TextBox 10"/>
          <p:cNvSpPr txBox="1"/>
          <p:nvPr/>
        </p:nvSpPr>
        <p:spPr>
          <a:xfrm>
            <a:off x="1920112" y="2653852"/>
            <a:ext cx="8351776" cy="265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ПСИХОЛОГИЧЕСКИЕ НАУКИ: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Московского государственного областного университета. Серия Психологические науки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РГГУ. Серия «Психология. Педагогика. Образование»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Воспитание и обучение детей с нарушениями развития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Дефектология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Дошкольник. Методика и практика воспитания и обучения</a:t>
            </a:r>
          </a:p>
        </p:txBody>
      </p:sp>
      <p:sp>
        <p:nvSpPr>
          <p:cNvPr id="222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223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226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9089" y="-415164"/>
            <a:ext cx="1362054" cy="136205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3017" y="3838142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6235" y="4984367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TextBox 9"/>
          <p:cNvSpPr txBox="1"/>
          <p:nvPr/>
        </p:nvSpPr>
        <p:spPr>
          <a:xfrm>
            <a:off x="1920112" y="1741215"/>
            <a:ext cx="6076955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Партнерские коллекции журналов </a:t>
            </a:r>
            <a:br/>
            <a:r>
              <a:t>(платные, не входят в основную коллекцию)</a:t>
            </a:r>
          </a:p>
        </p:txBody>
      </p:sp>
      <p:sp>
        <p:nvSpPr>
          <p:cNvPr id="230" name="TextBox 10"/>
          <p:cNvSpPr txBox="1"/>
          <p:nvPr/>
        </p:nvSpPr>
        <p:spPr>
          <a:xfrm>
            <a:off x="1920112" y="2780852"/>
            <a:ext cx="8351776" cy="151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КОМПЬЮТЕРНЫЕ И ИНФОРМАЦИОННЫЕ НАУКИ: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РГГУ. Серия «Информатика. Информационная безопасность. Математика»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Инженерные технологии и системы</a:t>
            </a:r>
          </a:p>
        </p:txBody>
      </p:sp>
      <p:sp>
        <p:nvSpPr>
          <p:cNvPr id="231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232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235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9089" y="-415164"/>
            <a:ext cx="1362054" cy="1362054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3017" y="3838142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6235" y="4984367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TextBox 9"/>
          <p:cNvSpPr txBox="1"/>
          <p:nvPr/>
        </p:nvSpPr>
        <p:spPr>
          <a:xfrm>
            <a:off x="1920112" y="1487215"/>
            <a:ext cx="10667790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Партнерские коллекции журналов </a:t>
            </a:r>
            <a:br/>
            <a:r>
              <a:t>(платные, не входят в основную коллекцию)</a:t>
            </a:r>
          </a:p>
        </p:txBody>
      </p:sp>
      <p:sp>
        <p:nvSpPr>
          <p:cNvPr id="239" name="TextBox 10"/>
          <p:cNvSpPr txBox="1"/>
          <p:nvPr/>
        </p:nvSpPr>
        <p:spPr>
          <a:xfrm>
            <a:off x="1920112" y="2526852"/>
            <a:ext cx="8351776" cy="3914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ПОЛИТИЧЕСКИЕ НАУКИ И РЕГИОНОВЕДЕНИЕ: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Московского университета Серия 18: Социология и политология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РГГУ. Серия «Политология. История. Международные отношения»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Известия Тульского государственного университета. Гуманитарные науки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РГГУ. Серия «Евразийские исследования. История. Политология. Международные отношения»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Многоязычие в образовательном пространстве</a:t>
            </a: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40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241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244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9089" y="-415164"/>
            <a:ext cx="1362054" cy="1362054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3017" y="3838142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6235" y="4984367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TextBox 9"/>
          <p:cNvSpPr txBox="1"/>
          <p:nvPr/>
        </p:nvSpPr>
        <p:spPr>
          <a:xfrm>
            <a:off x="1793112" y="1360215"/>
            <a:ext cx="10667790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Партнерские коллекции журналов (платные, не входят в основную коллекцию)</a:t>
            </a:r>
          </a:p>
        </p:txBody>
      </p:sp>
      <p:sp>
        <p:nvSpPr>
          <p:cNvPr id="248" name="TextBox 10"/>
          <p:cNvSpPr txBox="1"/>
          <p:nvPr/>
        </p:nvSpPr>
        <p:spPr>
          <a:xfrm>
            <a:off x="1793112" y="2095052"/>
            <a:ext cx="8351776" cy="440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ФИЛОСОФИЯ, ЭТИКА И РЕЛИГИОВЕДЕНИЕ: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Московского государственного областного университета. Серия Русская филология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Московского государственного областного университета. Серия Философские науки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РГГУ. Серия «Философия. Социология. Искусствоведение»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История философии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Философия науки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Финно-угорский мир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Этическая мысль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Коллаж: социально-философский и философско-антропологический альманах</a:t>
            </a:r>
          </a:p>
        </p:txBody>
      </p:sp>
      <p:sp>
        <p:nvSpPr>
          <p:cNvPr id="249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250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sp>
        <p:nvSpPr>
          <p:cNvPr id="102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Журналы в ЭБС Znanium. Цифры</a:t>
            </a:r>
          </a:p>
        </p:txBody>
      </p:sp>
      <p:sp>
        <p:nvSpPr>
          <p:cNvPr id="103" name="TextBox 10"/>
          <p:cNvSpPr txBox="1"/>
          <p:nvPr/>
        </p:nvSpPr>
        <p:spPr>
          <a:xfrm>
            <a:off x="1210285" y="1596860"/>
            <a:ext cx="10607246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dirty="0" err="1"/>
              <a:t>Электронно-библиотечная</a:t>
            </a:r>
            <a:r>
              <a:rPr dirty="0"/>
              <a:t> </a:t>
            </a:r>
            <a:r>
              <a:rPr dirty="0" err="1"/>
              <a:t>система</a:t>
            </a:r>
            <a:r>
              <a:rPr dirty="0"/>
              <a:t> </a:t>
            </a:r>
            <a:r>
              <a:rPr dirty="0" err="1"/>
              <a:t>Znanium</a:t>
            </a:r>
            <a:r>
              <a:rPr dirty="0"/>
              <a:t> </a:t>
            </a:r>
            <a:r>
              <a:rPr dirty="0" err="1"/>
              <a:t>включает</a:t>
            </a:r>
            <a:r>
              <a:rPr dirty="0"/>
              <a:t> в </a:t>
            </a:r>
            <a:r>
              <a:rPr dirty="0" err="1"/>
              <a:t>себя</a:t>
            </a:r>
            <a:r>
              <a:rPr dirty="0"/>
              <a:t> </a:t>
            </a:r>
            <a:br>
              <a:rPr dirty="0"/>
            </a:br>
            <a:r>
              <a:rPr dirty="0"/>
              <a:t>25</a:t>
            </a:r>
            <a:r>
              <a:rPr lang="ru-RU" dirty="0"/>
              <a:t>1</a:t>
            </a:r>
            <a:r>
              <a:rPr dirty="0"/>
              <a:t> </a:t>
            </a:r>
            <a:r>
              <a:rPr dirty="0" err="1"/>
              <a:t>журнал</a:t>
            </a:r>
            <a:r>
              <a:rPr dirty="0"/>
              <a:t>, </a:t>
            </a:r>
            <a:r>
              <a:rPr dirty="0" err="1"/>
              <a:t>среди</a:t>
            </a:r>
            <a:r>
              <a:rPr dirty="0"/>
              <a:t> </a:t>
            </a:r>
            <a:r>
              <a:rPr dirty="0" err="1"/>
              <a:t>которых</a:t>
            </a:r>
            <a:r>
              <a:rPr dirty="0"/>
              <a:t>:</a:t>
            </a:r>
          </a:p>
        </p:txBody>
      </p:sp>
      <p:sp>
        <p:nvSpPr>
          <p:cNvPr id="104" name="TextBox 19"/>
          <p:cNvSpPr txBox="1"/>
          <p:nvPr/>
        </p:nvSpPr>
        <p:spPr>
          <a:xfrm>
            <a:off x="1284584" y="2830259"/>
            <a:ext cx="10051896" cy="2477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457200" indent="-457200">
              <a:spcBef>
                <a:spcPts val="1200"/>
              </a:spcBef>
              <a:buSzPct val="100000"/>
              <a:buFont typeface="Arial"/>
              <a:buChar char="•"/>
              <a:defRPr sz="28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dirty="0"/>
              <a:t>30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журналов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ГК ИНФРА-М;</a:t>
            </a:r>
            <a:b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</a:b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(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входят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в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основную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коллекцию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ЭБС) ;</a:t>
            </a:r>
            <a:endParaRPr sz="1200" dirty="0"/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SzPct val="100000"/>
              <a:buFont typeface="Arial"/>
              <a:buChar char="•"/>
              <a:defRPr sz="28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dirty="0"/>
              <a:t>1</a:t>
            </a:r>
            <a:r>
              <a:rPr lang="ru-RU" dirty="0"/>
              <a:t>58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журналов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сторонних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b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</a:b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(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входят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в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основную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коллекцию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ЭБС);</a:t>
            </a:r>
            <a:endParaRPr sz="1200" dirty="0"/>
          </a:p>
          <a:p>
            <a:pPr marL="457200" indent="-457200">
              <a:buSzPct val="100000"/>
              <a:buFont typeface="Arial"/>
              <a:buChar char="•"/>
              <a:defRPr sz="28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dirty="0"/>
              <a:t>54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журнал</a:t>
            </a:r>
            <a:r>
              <a:rPr lang="ru-RU"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а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сторонних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(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входят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в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партнерские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 </a:t>
            </a:r>
            <a:r>
              <a:rPr dirty="0" err="1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коллекции</a:t>
            </a:r>
            <a:r>
              <a:rPr dirty="0">
                <a:latin typeface="Roboto Slab Regular Regular"/>
                <a:ea typeface="Roboto Slab Regular Regular"/>
                <a:cs typeface="Roboto Slab Regular Regular"/>
                <a:sym typeface="Roboto Slab Regular Regular"/>
              </a:rPr>
              <a:t>).</a:t>
            </a:r>
          </a:p>
        </p:txBody>
      </p:sp>
      <p:pic>
        <p:nvPicPr>
          <p:cNvPr id="105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7231" y="-916599"/>
            <a:ext cx="1966692" cy="1966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11403" y="5117627"/>
            <a:ext cx="1578080" cy="157807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3454" y="5656317"/>
            <a:ext cx="1578728" cy="1578079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253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1836" y="1745201"/>
            <a:ext cx="1362054" cy="136205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1192" y="4939332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34240" y="3713232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TextBox 9"/>
          <p:cNvSpPr txBox="1"/>
          <p:nvPr/>
        </p:nvSpPr>
        <p:spPr>
          <a:xfrm>
            <a:off x="1920112" y="1614215"/>
            <a:ext cx="10667790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Партнерские коллекции журналов </a:t>
            </a:r>
            <a:br/>
            <a:r>
              <a:t>(платные, не входят в основную коллекцию)</a:t>
            </a:r>
          </a:p>
        </p:txBody>
      </p:sp>
      <p:sp>
        <p:nvSpPr>
          <p:cNvPr id="257" name="TextBox 10"/>
          <p:cNvSpPr txBox="1"/>
          <p:nvPr/>
        </p:nvSpPr>
        <p:spPr>
          <a:xfrm>
            <a:off x="1920112" y="2653852"/>
            <a:ext cx="8351776" cy="242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0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ТЕХНИЧЕСКИЕ НАУКИ: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Горный информационно-аналитический бюллетень (научно-технический журнал)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Инженерно-технические решения и инновации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Инженерные технологии и системы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Научное приборостроение</a:t>
            </a:r>
          </a:p>
        </p:txBody>
      </p:sp>
      <p:sp>
        <p:nvSpPr>
          <p:cNvPr id="258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259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262" name="Рисунок 7" descr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0137" y="-285701"/>
            <a:ext cx="1432218" cy="1432219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Рисунок 8" descr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0572" y="4714626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TextBox 11"/>
          <p:cNvSpPr txBox="1"/>
          <p:nvPr/>
        </p:nvSpPr>
        <p:spPr>
          <a:xfrm>
            <a:off x="1920112" y="1282902"/>
            <a:ext cx="10667790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dirty="0" err="1"/>
              <a:t>Партнерские</a:t>
            </a:r>
            <a:r>
              <a:rPr dirty="0"/>
              <a:t> </a:t>
            </a:r>
            <a:r>
              <a:rPr dirty="0" err="1"/>
              <a:t>коллекции</a:t>
            </a:r>
            <a:r>
              <a:rPr dirty="0"/>
              <a:t> </a:t>
            </a:r>
            <a:r>
              <a:rPr dirty="0" err="1"/>
              <a:t>журналов</a:t>
            </a:r>
            <a:r>
              <a:rPr dirty="0"/>
              <a:t> </a:t>
            </a:r>
            <a:br>
              <a:rPr dirty="0"/>
            </a:br>
            <a:r>
              <a:rPr dirty="0"/>
              <a:t>(</a:t>
            </a:r>
            <a:r>
              <a:rPr dirty="0" err="1"/>
              <a:t>платные</a:t>
            </a:r>
            <a:r>
              <a:rPr dirty="0"/>
              <a:t>,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входят</a:t>
            </a:r>
            <a:r>
              <a:rPr dirty="0"/>
              <a:t> в </a:t>
            </a:r>
            <a:r>
              <a:rPr dirty="0" err="1"/>
              <a:t>основную</a:t>
            </a:r>
            <a:r>
              <a:rPr dirty="0"/>
              <a:t> </a:t>
            </a:r>
            <a:r>
              <a:rPr dirty="0" err="1"/>
              <a:t>коллекцию</a:t>
            </a:r>
            <a:r>
              <a:rPr dirty="0"/>
              <a:t>)</a:t>
            </a:r>
          </a:p>
        </p:txBody>
      </p:sp>
      <p:sp>
        <p:nvSpPr>
          <p:cNvPr id="265" name="TextBox 12"/>
          <p:cNvSpPr txBox="1"/>
          <p:nvPr/>
        </p:nvSpPr>
        <p:spPr>
          <a:xfrm>
            <a:off x="1920112" y="2169026"/>
            <a:ext cx="4930514" cy="4333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ЮРИДИЧЕСКИЕ НАУКИ: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Российское конкурентное право и экономика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RUSSIAN LAW JOURNAL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KAZAN UNIVERSITY LAW REVIEW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Прецеденты Европейского Суда по правам человека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Российская хроника Европейского Суда 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гражданского процесса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Бюллетень Европейского Суда по правам человека</a:t>
            </a:r>
          </a:p>
        </p:txBody>
      </p:sp>
      <p:sp>
        <p:nvSpPr>
          <p:cNvPr id="266" name="TextBox 12"/>
          <p:cNvSpPr txBox="1"/>
          <p:nvPr/>
        </p:nvSpPr>
        <p:spPr>
          <a:xfrm>
            <a:off x="6779979" y="2169026"/>
            <a:ext cx="4930514" cy="3876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ЮРИДИЧЕСКИЕ НАУКИ: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гражданского права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Юстиция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исполнительного производства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Вестник Московского государственного областного университета. Серия Юриспруденция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Известия Тульского государственного университета. Экономические и юридические науки</a:t>
            </a:r>
          </a:p>
        </p:txBody>
      </p:sp>
      <p:sp>
        <p:nvSpPr>
          <p:cNvPr id="267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Сторонние журналы в ЭБС Znanium</a:t>
            </a:r>
          </a:p>
        </p:txBody>
      </p:sp>
      <p:sp>
        <p:nvSpPr>
          <p:cNvPr id="268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271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9424" y="3140035"/>
            <a:ext cx="1362054" cy="1362055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Рисунок 8" descr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93507" y="2197989"/>
            <a:ext cx="3247483" cy="3246147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Декоративная бубна"/>
          <p:cNvSpPr/>
          <p:nvPr/>
        </p:nvSpPr>
        <p:spPr>
          <a:xfrm>
            <a:off x="1934632" y="1639422"/>
            <a:ext cx="526257" cy="5262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74" name="В составе основной коллекции"/>
          <p:cNvSpPr txBox="1"/>
          <p:nvPr/>
        </p:nvSpPr>
        <p:spPr>
          <a:xfrm>
            <a:off x="3065085" y="1610964"/>
            <a:ext cx="5713868" cy="561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2">
              <a:defRPr sz="2800"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/>
              <a:t>В </a:t>
            </a:r>
            <a:r>
              <a:rPr dirty="0" err="1"/>
              <a:t>составе</a:t>
            </a:r>
            <a:r>
              <a:rPr dirty="0"/>
              <a:t> </a:t>
            </a:r>
            <a:r>
              <a:rPr dirty="0" err="1"/>
              <a:t>основной</a:t>
            </a:r>
            <a:r>
              <a:rPr dirty="0"/>
              <a:t> </a:t>
            </a:r>
            <a:r>
              <a:rPr dirty="0" err="1"/>
              <a:t>коллекции</a:t>
            </a:r>
            <a:endParaRPr dirty="0"/>
          </a:p>
        </p:txBody>
      </p:sp>
      <p:sp>
        <p:nvSpPr>
          <p:cNvPr id="275" name="В составе партнерской коллекции"/>
          <p:cNvSpPr txBox="1"/>
          <p:nvPr/>
        </p:nvSpPr>
        <p:spPr>
          <a:xfrm>
            <a:off x="3065085" y="2438107"/>
            <a:ext cx="6308908" cy="561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2">
              <a:defRPr sz="2800"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/>
              <a:t>В </a:t>
            </a:r>
            <a:r>
              <a:rPr dirty="0" err="1"/>
              <a:t>составе</a:t>
            </a:r>
            <a:r>
              <a:rPr dirty="0"/>
              <a:t> </a:t>
            </a:r>
            <a:r>
              <a:rPr dirty="0" err="1"/>
              <a:t>партнерской</a:t>
            </a:r>
            <a:r>
              <a:rPr dirty="0"/>
              <a:t> </a:t>
            </a:r>
            <a:r>
              <a:rPr dirty="0" err="1"/>
              <a:t>коллекции</a:t>
            </a:r>
            <a:endParaRPr dirty="0"/>
          </a:p>
        </p:txBody>
      </p:sp>
      <p:sp>
        <p:nvSpPr>
          <p:cNvPr id="276" name="В индивидуальной подборке"/>
          <p:cNvSpPr txBox="1"/>
          <p:nvPr/>
        </p:nvSpPr>
        <p:spPr>
          <a:xfrm>
            <a:off x="3058981" y="3363257"/>
            <a:ext cx="5354969" cy="561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2">
              <a:defRPr sz="2800"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/>
              <a:t>В </a:t>
            </a:r>
            <a:r>
              <a:rPr dirty="0" err="1"/>
              <a:t>индивидуальной</a:t>
            </a:r>
            <a:r>
              <a:rPr dirty="0"/>
              <a:t> </a:t>
            </a:r>
            <a:r>
              <a:rPr dirty="0" err="1"/>
              <a:t>подборке</a:t>
            </a:r>
            <a:endParaRPr dirty="0"/>
          </a:p>
        </p:txBody>
      </p:sp>
      <p:sp>
        <p:nvSpPr>
          <p:cNvPr id="277" name="Индивидуальная покупка выпуска"/>
          <p:cNvSpPr txBox="1"/>
          <p:nvPr/>
        </p:nvSpPr>
        <p:spPr>
          <a:xfrm>
            <a:off x="3058981" y="4984984"/>
            <a:ext cx="6555987" cy="561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2">
              <a:defRPr sz="2800"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 err="1"/>
              <a:t>Индивидуальная</a:t>
            </a:r>
            <a:r>
              <a:rPr dirty="0"/>
              <a:t> </a:t>
            </a:r>
            <a:r>
              <a:rPr dirty="0" err="1"/>
              <a:t>покупка</a:t>
            </a:r>
            <a:r>
              <a:rPr dirty="0"/>
              <a:t> </a:t>
            </a:r>
            <a:r>
              <a:rPr dirty="0" err="1"/>
              <a:t>выпуска</a:t>
            </a:r>
            <a:endParaRPr dirty="0"/>
          </a:p>
        </p:txBody>
      </p:sp>
      <p:sp>
        <p:nvSpPr>
          <p:cNvPr id="278" name="Декоративная бубна"/>
          <p:cNvSpPr/>
          <p:nvPr/>
        </p:nvSpPr>
        <p:spPr>
          <a:xfrm>
            <a:off x="9592046" y="1538192"/>
            <a:ext cx="526257" cy="5262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79" name="Декоративная бубна"/>
          <p:cNvSpPr/>
          <p:nvPr/>
        </p:nvSpPr>
        <p:spPr>
          <a:xfrm>
            <a:off x="1944757" y="2582513"/>
            <a:ext cx="526257" cy="5262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80" name="Декоративная бубна"/>
          <p:cNvSpPr/>
          <p:nvPr/>
        </p:nvSpPr>
        <p:spPr>
          <a:xfrm>
            <a:off x="9592045" y="2486904"/>
            <a:ext cx="526257" cy="5262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81" name="Декоративная бубна"/>
          <p:cNvSpPr/>
          <p:nvPr/>
        </p:nvSpPr>
        <p:spPr>
          <a:xfrm>
            <a:off x="1904446" y="3453686"/>
            <a:ext cx="526257" cy="5262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82" name="Декоративная бубна"/>
          <p:cNvSpPr/>
          <p:nvPr/>
        </p:nvSpPr>
        <p:spPr>
          <a:xfrm>
            <a:off x="9592043" y="3302740"/>
            <a:ext cx="526257" cy="5262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83" name="Декоративная бубна"/>
          <p:cNvSpPr/>
          <p:nvPr/>
        </p:nvSpPr>
        <p:spPr>
          <a:xfrm>
            <a:off x="1934631" y="5140696"/>
            <a:ext cx="526257" cy="5262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84" name="Декоративная бубна"/>
          <p:cNvSpPr/>
          <p:nvPr/>
        </p:nvSpPr>
        <p:spPr>
          <a:xfrm>
            <a:off x="9592044" y="5041634"/>
            <a:ext cx="526257" cy="5262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85" name="TextBox 14"/>
          <p:cNvSpPr txBox="1"/>
          <p:nvPr/>
        </p:nvSpPr>
        <p:spPr>
          <a:xfrm>
            <a:off x="174128" y="358679"/>
            <a:ext cx="8867582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Способы приобретения</a:t>
            </a:r>
          </a:p>
        </p:txBody>
      </p:sp>
      <p:sp>
        <p:nvSpPr>
          <p:cNvPr id="286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" name="В индивидуальной подборке">
            <a:extLst>
              <a:ext uri="{FF2B5EF4-FFF2-40B4-BE49-F238E27FC236}">
                <a16:creationId xmlns:a16="http://schemas.microsoft.com/office/drawing/2014/main" xmlns="" id="{E2559B3C-04E5-49A6-9B86-E1C857AA135A}"/>
              </a:ext>
            </a:extLst>
          </p:cNvPr>
          <p:cNvSpPr txBox="1"/>
          <p:nvPr/>
        </p:nvSpPr>
        <p:spPr>
          <a:xfrm>
            <a:off x="3058981" y="4222035"/>
            <a:ext cx="2868730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2">
              <a:defRPr sz="2800"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lang="ru-RU" dirty="0"/>
              <a:t>Годовая подписка</a:t>
            </a:r>
            <a:endParaRPr dirty="0"/>
          </a:p>
        </p:txBody>
      </p:sp>
      <p:sp>
        <p:nvSpPr>
          <p:cNvPr id="20" name="Декоративная бубна">
            <a:extLst>
              <a:ext uri="{FF2B5EF4-FFF2-40B4-BE49-F238E27FC236}">
                <a16:creationId xmlns:a16="http://schemas.microsoft.com/office/drawing/2014/main" xmlns="" id="{24767902-0476-4A25-87E2-6D535600EEAE}"/>
              </a:ext>
            </a:extLst>
          </p:cNvPr>
          <p:cNvSpPr/>
          <p:nvPr/>
        </p:nvSpPr>
        <p:spPr>
          <a:xfrm>
            <a:off x="1944757" y="4324861"/>
            <a:ext cx="526257" cy="5262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21" name="Декоративная бубна">
            <a:extLst>
              <a:ext uri="{FF2B5EF4-FFF2-40B4-BE49-F238E27FC236}">
                <a16:creationId xmlns:a16="http://schemas.microsoft.com/office/drawing/2014/main" xmlns="" id="{DC428888-9E1E-4CF3-881A-D5AA03C6C029}"/>
              </a:ext>
            </a:extLst>
          </p:cNvPr>
          <p:cNvSpPr/>
          <p:nvPr/>
        </p:nvSpPr>
        <p:spPr>
          <a:xfrm>
            <a:off x="9592043" y="4222035"/>
            <a:ext cx="526257" cy="448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0656" y="0"/>
                  <a:pt x="10525" y="80"/>
                  <a:pt x="10457" y="207"/>
                </a:cubicBezTo>
                <a:cubicBezTo>
                  <a:pt x="10253" y="592"/>
                  <a:pt x="10032" y="1035"/>
                  <a:pt x="9799" y="1504"/>
                </a:cubicBezTo>
                <a:cubicBezTo>
                  <a:pt x="8940" y="3231"/>
                  <a:pt x="7871" y="5381"/>
                  <a:pt x="6626" y="6626"/>
                </a:cubicBezTo>
                <a:cubicBezTo>
                  <a:pt x="5381" y="7871"/>
                  <a:pt x="3232" y="8940"/>
                  <a:pt x="1504" y="9799"/>
                </a:cubicBezTo>
                <a:cubicBezTo>
                  <a:pt x="1035" y="10032"/>
                  <a:pt x="592" y="10253"/>
                  <a:pt x="207" y="10457"/>
                </a:cubicBezTo>
                <a:cubicBezTo>
                  <a:pt x="80" y="10525"/>
                  <a:pt x="0" y="10656"/>
                  <a:pt x="0" y="10800"/>
                </a:cubicBezTo>
                <a:cubicBezTo>
                  <a:pt x="0" y="10944"/>
                  <a:pt x="80" y="11075"/>
                  <a:pt x="207" y="11143"/>
                </a:cubicBezTo>
                <a:cubicBezTo>
                  <a:pt x="592" y="11347"/>
                  <a:pt x="1035" y="11568"/>
                  <a:pt x="1504" y="11801"/>
                </a:cubicBezTo>
                <a:cubicBezTo>
                  <a:pt x="3232" y="12660"/>
                  <a:pt x="5381" y="13729"/>
                  <a:pt x="6626" y="14974"/>
                </a:cubicBezTo>
                <a:cubicBezTo>
                  <a:pt x="7871" y="16219"/>
                  <a:pt x="8940" y="18368"/>
                  <a:pt x="9799" y="20096"/>
                </a:cubicBezTo>
                <a:cubicBezTo>
                  <a:pt x="10032" y="20565"/>
                  <a:pt x="10253" y="21008"/>
                  <a:pt x="10457" y="21393"/>
                </a:cubicBezTo>
                <a:cubicBezTo>
                  <a:pt x="10525" y="21520"/>
                  <a:pt x="10656" y="21600"/>
                  <a:pt x="10800" y="21600"/>
                </a:cubicBezTo>
                <a:cubicBezTo>
                  <a:pt x="10944" y="21600"/>
                  <a:pt x="11075" y="21520"/>
                  <a:pt x="11143" y="21393"/>
                </a:cubicBezTo>
                <a:cubicBezTo>
                  <a:pt x="11347" y="21008"/>
                  <a:pt x="11568" y="20565"/>
                  <a:pt x="11801" y="20096"/>
                </a:cubicBezTo>
                <a:cubicBezTo>
                  <a:pt x="12660" y="18369"/>
                  <a:pt x="13729" y="16219"/>
                  <a:pt x="14974" y="14974"/>
                </a:cubicBezTo>
                <a:cubicBezTo>
                  <a:pt x="16220" y="13729"/>
                  <a:pt x="18370" y="12660"/>
                  <a:pt x="20098" y="11801"/>
                </a:cubicBezTo>
                <a:cubicBezTo>
                  <a:pt x="20567" y="11568"/>
                  <a:pt x="21008" y="11347"/>
                  <a:pt x="21393" y="11143"/>
                </a:cubicBezTo>
                <a:cubicBezTo>
                  <a:pt x="21520" y="11075"/>
                  <a:pt x="21600" y="10944"/>
                  <a:pt x="21600" y="10800"/>
                </a:cubicBezTo>
                <a:cubicBezTo>
                  <a:pt x="21600" y="10656"/>
                  <a:pt x="21520" y="10525"/>
                  <a:pt x="21393" y="10457"/>
                </a:cubicBezTo>
                <a:cubicBezTo>
                  <a:pt x="21008" y="10253"/>
                  <a:pt x="20567" y="10032"/>
                  <a:pt x="20098" y="9799"/>
                </a:cubicBezTo>
                <a:cubicBezTo>
                  <a:pt x="18370" y="8940"/>
                  <a:pt x="16220" y="7871"/>
                  <a:pt x="14974" y="6626"/>
                </a:cubicBezTo>
                <a:cubicBezTo>
                  <a:pt x="13729" y="5380"/>
                  <a:pt x="12660" y="3230"/>
                  <a:pt x="11801" y="1502"/>
                </a:cubicBezTo>
                <a:cubicBezTo>
                  <a:pt x="11568" y="1034"/>
                  <a:pt x="11347" y="592"/>
                  <a:pt x="11143" y="207"/>
                </a:cubicBezTo>
                <a:cubicBezTo>
                  <a:pt x="11075" y="80"/>
                  <a:pt x="10944" y="0"/>
                  <a:pt x="10800" y="0"/>
                </a:cubicBezTo>
                <a:close/>
              </a:path>
            </a:pathLst>
          </a:custGeom>
          <a:ln w="25400">
            <a:solidFill>
              <a:srgbClr val="53A286"/>
            </a:solidFill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extBox 6"/>
          <p:cNvSpPr txBox="1"/>
          <p:nvPr/>
        </p:nvSpPr>
        <p:spPr>
          <a:xfrm>
            <a:off x="1541584" y="1970123"/>
            <a:ext cx="9108832" cy="2462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lvl="0"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sz="1400" dirty="0">
                <a:solidFill>
                  <a:srgbClr val="30257E"/>
                </a:solidFill>
                <a:latin typeface="Roboto Slab Regular Bold"/>
                <a:sym typeface="Roboto Slab Regular Bold"/>
              </a:rPr>
              <a:t>Ознакомиться с подробной информацией о каждом журнале ГК ИНФРА-М, </a:t>
            </a:r>
          </a:p>
          <a:p>
            <a:pPr lvl="0"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sz="1400" dirty="0">
                <a:solidFill>
                  <a:srgbClr val="30257E"/>
                </a:solidFill>
                <a:latin typeface="Roboto Slab Regular Bold"/>
                <a:sym typeface="Roboto Slab Regular Bold"/>
              </a:rPr>
              <a:t>уточнить требования к оформлению статей, </a:t>
            </a:r>
          </a:p>
          <a:p>
            <a:pPr lvl="0"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sz="1400" dirty="0">
                <a:solidFill>
                  <a:srgbClr val="30257E"/>
                </a:solidFill>
                <a:latin typeface="Roboto Slab Regular Bold"/>
                <a:sym typeface="Roboto Slab Regular Bold"/>
              </a:rPr>
              <a:t>подать статью на рассмотрение в журнал </a:t>
            </a:r>
          </a:p>
          <a:p>
            <a:pPr lvl="0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endParaRPr lang="ru-RU" sz="1400" dirty="0">
              <a:solidFill>
                <a:srgbClr val="30257E"/>
              </a:solidFill>
              <a:latin typeface="Roboto Slab Regular Bold"/>
              <a:sym typeface="Roboto Slab Regular Bold"/>
            </a:endParaRPr>
          </a:p>
          <a:p>
            <a:pPr lvl="0"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sz="1400" dirty="0">
                <a:solidFill>
                  <a:srgbClr val="30257E"/>
                </a:solidFill>
                <a:latin typeface="Roboto Slab Regular Bold"/>
                <a:sym typeface="Roboto Slab Regular Bold"/>
                <a:hlinkClick r:id="rId2"/>
              </a:rPr>
              <a:t>https://naukaru.ru/</a:t>
            </a:r>
            <a:endParaRPr lang="ru-RU" sz="1400" dirty="0">
              <a:solidFill>
                <a:srgbClr val="30257E"/>
              </a:solidFill>
              <a:latin typeface="Roboto Slab Regular Bold"/>
              <a:sym typeface="Roboto Slab Regular Bold"/>
            </a:endParaRPr>
          </a:p>
          <a:p>
            <a:pPr lvl="0"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endParaRPr lang="ru-RU" sz="1400" dirty="0">
              <a:solidFill>
                <a:srgbClr val="30257E"/>
              </a:solidFill>
              <a:latin typeface="Roboto Slab Regular Bold"/>
              <a:sym typeface="Roboto Slab Regular Bold"/>
            </a:endParaRPr>
          </a:p>
          <a:p>
            <a:pPr lvl="0"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sz="1400" dirty="0">
                <a:solidFill>
                  <a:srgbClr val="30257E"/>
                </a:solidFill>
                <a:latin typeface="Roboto Slab Regular Bold"/>
                <a:sym typeface="Roboto Slab Regular Bold"/>
              </a:rPr>
              <a:t>Отдел Редакции</a:t>
            </a:r>
          </a:p>
          <a:p>
            <a:pPr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dirty="0" err="1">
                <a:solidFill>
                  <a:srgbClr val="30257E"/>
                </a:solidFill>
                <a:latin typeface="Roboto Slab Regular Bold"/>
                <a:sym typeface="Roboto Slab Regular Bold"/>
              </a:rPr>
              <a:t>Склянкина</a:t>
            </a:r>
            <a:r>
              <a:rPr lang="ru-RU" dirty="0">
                <a:solidFill>
                  <a:srgbClr val="30257E"/>
                </a:solidFill>
                <a:latin typeface="Roboto Slab Regular Bold"/>
                <a:sym typeface="Roboto Slab Regular Bold"/>
              </a:rPr>
              <a:t> Дарья Сергеевна</a:t>
            </a:r>
          </a:p>
          <a:p>
            <a:pPr lvl="0"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sz="1400" dirty="0">
                <a:solidFill>
                  <a:srgbClr val="30257E"/>
                </a:solidFill>
                <a:latin typeface="Roboto Slab Regular Bold"/>
                <a:sym typeface="Roboto Slab Regular Bold"/>
              </a:rPr>
              <a:t>тел.: + 7 (495) 280-15-96 (доб. 501);</a:t>
            </a:r>
          </a:p>
          <a:p>
            <a:pPr lvl="0"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en-US" sz="1400" dirty="0">
                <a:solidFill>
                  <a:srgbClr val="30257E"/>
                </a:solidFill>
                <a:latin typeface="Roboto Slab Regular Bold"/>
                <a:sym typeface="Roboto Slab Regular Bold"/>
              </a:rPr>
              <a:t>e-mail: </a:t>
            </a:r>
            <a:r>
              <a:rPr lang="ru-RU" sz="1400" dirty="0">
                <a:solidFill>
                  <a:srgbClr val="30257E"/>
                </a:solidFill>
                <a:latin typeface="Roboto Slab Regular Bold"/>
                <a:sym typeface="Roboto Slab Regular Bold"/>
              </a:rPr>
              <a:t>501@infra-m.ru</a:t>
            </a:r>
          </a:p>
          <a:p>
            <a:pPr lvl="0"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lang="ru-RU" dirty="0">
                <a:solidFill>
                  <a:srgbClr val="30257E"/>
                </a:solidFill>
                <a:latin typeface="Roboto Slab Regular Bold"/>
                <a:sym typeface="Roboto Slab Regular Bold"/>
              </a:rPr>
              <a:t> </a:t>
            </a:r>
          </a:p>
        </p:txBody>
      </p:sp>
      <p:sp>
        <p:nvSpPr>
          <p:cNvPr id="291" name="TextBox 40"/>
          <p:cNvSpPr txBox="1"/>
          <p:nvPr/>
        </p:nvSpPr>
        <p:spPr>
          <a:xfrm>
            <a:off x="0" y="573910"/>
            <a:ext cx="12192000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4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i="0" u="none" strike="noStrike" kern="0" cap="none" spc="0" normalizeH="0" baseline="0" noProof="0" dirty="0">
                <a:ln>
                  <a:noFill/>
                </a:ln>
                <a:solidFill>
                  <a:srgbClr val="53A286"/>
                </a:solidFill>
                <a:effectLst/>
                <a:uLnTx/>
                <a:uFillTx/>
                <a:latin typeface="Roboto Slab Regular Bold"/>
                <a:sym typeface="Roboto Slab Regular Bold"/>
              </a:rPr>
              <a:t>П</a:t>
            </a:r>
            <a:r>
              <a:rPr kumimoji="0" lang="ru-RU" sz="1800" i="0" u="none" strike="noStrike" kern="0" cap="none" spc="0" normalizeH="0" baseline="0" noProof="0" dirty="0" err="1">
                <a:ln>
                  <a:noFill/>
                </a:ln>
                <a:solidFill>
                  <a:srgbClr val="53A286"/>
                </a:solidFill>
                <a:effectLst/>
                <a:uLnTx/>
                <a:uFillTx/>
                <a:latin typeface="Roboto Slab Regular Bold"/>
                <a:sym typeface="Roboto Slab Regular Bold"/>
              </a:rPr>
              <a:t>ишите</a:t>
            </a:r>
            <a:r>
              <a:rPr kumimoji="0" lang="ru-RU" sz="1800" i="0" u="none" strike="noStrike" kern="0" cap="none" spc="0" normalizeH="0" baseline="0" noProof="0" dirty="0">
                <a:ln>
                  <a:noFill/>
                </a:ln>
                <a:solidFill>
                  <a:srgbClr val="53A286"/>
                </a:solidFill>
                <a:effectLst/>
                <a:uLnTx/>
                <a:uFillTx/>
                <a:latin typeface="Roboto Slab Regular Bold"/>
                <a:sym typeface="Roboto Slab Regular Bold"/>
              </a:rPr>
              <a:t> и публикуйтесь!</a:t>
            </a:r>
            <a:endParaRPr kumimoji="0" sz="1800" i="0" u="none" strike="noStrike" kern="0" cap="none" spc="0" normalizeH="0" baseline="0" noProof="0" dirty="0">
              <a:ln>
                <a:noFill/>
              </a:ln>
              <a:solidFill>
                <a:srgbClr val="53A286"/>
              </a:solidFill>
              <a:effectLst/>
              <a:uLnTx/>
              <a:uFillTx/>
              <a:latin typeface="Roboto Slab Regular Bold"/>
              <a:sym typeface="Roboto Slab Regular Bold"/>
            </a:endParaRPr>
          </a:p>
        </p:txBody>
      </p:sp>
      <p:pic>
        <p:nvPicPr>
          <p:cNvPr id="292" name="Рисунок 20" descr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90" y="324462"/>
            <a:ext cx="2547906" cy="80667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Рисунок 25" descr="Рисунок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8304" y="324462"/>
            <a:ext cx="2547905" cy="80667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Рисунок 16" descr="Рисунок 16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357" y="6000358"/>
            <a:ext cx="1495132" cy="4755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Рисунок 18" descr="Рисунок 18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51840" y="6000358"/>
            <a:ext cx="1504140" cy="4755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Рисунок 26" descr="Рисунок 26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91077" y="5990444"/>
            <a:ext cx="1495133" cy="4755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Рисунок 28" descr="Рисунок 28">
            <a:hlinkClick r:id="rId11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36021" y="6000358"/>
            <a:ext cx="1504140" cy="47559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4281917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Рисунок 2" descr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303438">
            <a:off x="5046085" y="977650"/>
            <a:ext cx="2099830" cy="1574873"/>
          </a:xfrm>
          <a:prstGeom prst="rect">
            <a:avLst/>
          </a:prstGeom>
          <a:ln w="12700">
            <a:miter lim="400000"/>
          </a:ln>
        </p:spPr>
      </p:pic>
      <p:sp>
        <p:nvSpPr>
          <p:cNvPr id="289" name="TextBox 6"/>
          <p:cNvSpPr txBox="1"/>
          <p:nvPr/>
        </p:nvSpPr>
        <p:spPr>
          <a:xfrm>
            <a:off x="0" y="2576497"/>
            <a:ext cx="12192000" cy="332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400"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Спасибо за внимание!</a:t>
            </a:r>
          </a:p>
        </p:txBody>
      </p:sp>
      <p:sp>
        <p:nvSpPr>
          <p:cNvPr id="290" name="TextBox 7"/>
          <p:cNvSpPr txBox="1"/>
          <p:nvPr/>
        </p:nvSpPr>
        <p:spPr>
          <a:xfrm>
            <a:off x="2904565" y="3429000"/>
            <a:ext cx="6636630" cy="1412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150000"/>
              </a:lnSpc>
              <a:defRPr sz="2000"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Исагулова Марианна Тенгизовна</a:t>
            </a:r>
          </a:p>
          <a:p>
            <a:pPr algn="ctr">
              <a:lnSpc>
                <a:spcPct val="150000"/>
              </a:lnSpc>
              <a:defRPr sz="2000"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Тел.: (495) 280-15-96 (доб. 210)</a:t>
            </a:r>
            <a:endParaRPr sz="1200"/>
          </a:p>
          <a:p>
            <a:pPr algn="ctr">
              <a:lnSpc>
                <a:spcPct val="150000"/>
              </a:lnSpc>
              <a:defRPr sz="2000"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E-mail: isagulova_mt@infra-m.ru</a:t>
            </a:r>
          </a:p>
        </p:txBody>
      </p:sp>
      <p:sp>
        <p:nvSpPr>
          <p:cNvPr id="291" name="TextBox 40"/>
          <p:cNvSpPr txBox="1"/>
          <p:nvPr/>
        </p:nvSpPr>
        <p:spPr>
          <a:xfrm>
            <a:off x="0" y="573910"/>
            <a:ext cx="12192000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4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rPr sz="1800" dirty="0" err="1"/>
              <a:t>Присоединяйтесь</a:t>
            </a:r>
            <a:r>
              <a:rPr sz="1800" dirty="0"/>
              <a:t>!</a:t>
            </a:r>
          </a:p>
        </p:txBody>
      </p:sp>
      <p:pic>
        <p:nvPicPr>
          <p:cNvPr id="292" name="Рисунок 20" descr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90" y="324462"/>
            <a:ext cx="2547906" cy="80667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Рисунок 25" descr="Рисунок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8304" y="324462"/>
            <a:ext cx="2547905" cy="80667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Рисунок 16" descr="Рисунок 16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357" y="6000358"/>
            <a:ext cx="1495132" cy="4755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Рисунок 18" descr="Рисунок 18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51840" y="6000358"/>
            <a:ext cx="1504140" cy="4755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Рисунок 26" descr="Рисунок 26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91077" y="5990444"/>
            <a:ext cx="1495133" cy="4755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Рисунок 28" descr="Рисунок 28">
            <a:hlinkClick r:id="rId11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36021" y="6000358"/>
            <a:ext cx="1504140" cy="4755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1921" y="5955188"/>
            <a:ext cx="1362054" cy="13620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188" y="5524084"/>
            <a:ext cx="690435" cy="6904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9495" y="1169547"/>
            <a:ext cx="1874404" cy="1873633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extBox 8"/>
          <p:cNvSpPr txBox="1"/>
          <p:nvPr/>
        </p:nvSpPr>
        <p:spPr>
          <a:xfrm>
            <a:off x="1861425" y="1369684"/>
            <a:ext cx="8469150" cy="5247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По виду издания: 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8 печатных журналов;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400"/>
              </a:spcBef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22 сетевых журналов.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По вхождению в базы данных: 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22 журнала входят в ВАК и РИНЦ;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400"/>
              </a:spcBef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8 журналов входят только в РИНЦ.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По виду доступа к журналам в ЭБС: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платные журналы текущего года;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400"/>
              </a:spcBef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платные журналы прошлого года;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400"/>
              </a:spcBef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архивные выпуски платных журналов (переходят в свободный доступ через 2 года )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400"/>
              </a:spcBef>
              <a:buSzPct val="100000"/>
              <a:buFont typeface="Arial"/>
              <a:buChar char="•"/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журналы свободного доступа.</a:t>
            </a:r>
          </a:p>
        </p:txBody>
      </p:sp>
      <p:sp>
        <p:nvSpPr>
          <p:cNvPr id="114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Собственные журналы в основной коллекции</a:t>
            </a:r>
          </a:p>
        </p:txBody>
      </p:sp>
      <p:sp>
        <p:nvSpPr>
          <p:cNvPr id="115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118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8217" y="6335111"/>
            <a:ext cx="1362054" cy="13620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3942" y="6035921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54798" y="615694"/>
            <a:ext cx="1874404" cy="1873632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TextBox 8"/>
          <p:cNvSpPr txBox="1"/>
          <p:nvPr/>
        </p:nvSpPr>
        <p:spPr>
          <a:xfrm>
            <a:off x="1328077" y="1505529"/>
            <a:ext cx="8351775" cy="425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00.00.00 ОБЩИЕ ДИСЦИПЛИНЫ ДЛЯ ВСЕХ СПЕЦИАЛЬНОСТЕЙ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естественнонаучных исследований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(РИНЦ)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01.00.00 МАТЕМАТИКА И МЕХАНИКА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Геометрия и графика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548235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(РИНЦ, ВАК: 05.01.01)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1162050" lvl="8" indent="-1162050">
              <a:tabLst>
                <a:tab pos="177800" algn="l"/>
              </a:tabLst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                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05.00.00 НАУКИ О ЗЕМЛЕ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Солнечно-земная физика (РИНЦ, ВАК)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indent="987425">
              <a:defRPr>
                <a:solidFill>
                  <a:srgbClr val="002060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 </a:t>
            </a:r>
          </a:p>
          <a:p>
            <a:pPr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08.00.00 ТЕХНИКА И ТЕХНОЛОГИИ СТРОИТЕЛЬСТВА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Строительство и архитектура (РИНЦ, ВАК: 05.23.01, 05.23.02, 05.23.05, </a:t>
            </a:r>
            <a:br/>
            <a:r>
              <a:t>05.23.07, 05.23.08, 05.23.17,05.23.19, 05.23.20, 05.23.21, 05.23.22)</a:t>
            </a:r>
          </a:p>
        </p:txBody>
      </p:sp>
      <p:sp>
        <p:nvSpPr>
          <p:cNvPr id="122" name="TextBox 11"/>
          <p:cNvSpPr txBox="1"/>
          <p:nvPr/>
        </p:nvSpPr>
        <p:spPr>
          <a:xfrm>
            <a:off x="1275244" y="6108765"/>
            <a:ext cx="9641512" cy="281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30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* </a:t>
            </a:r>
            <a:r>
              <a:rPr dirty="0" err="1"/>
              <a:t>Свободный</a:t>
            </a:r>
            <a:r>
              <a:rPr dirty="0"/>
              <a:t> </a:t>
            </a:r>
            <a:r>
              <a:rPr dirty="0" err="1"/>
              <a:t>доступ</a:t>
            </a:r>
            <a:r>
              <a:rPr dirty="0"/>
              <a:t> к </a:t>
            </a:r>
            <a:r>
              <a:rPr dirty="0" err="1"/>
              <a:t>полному</a:t>
            </a:r>
            <a:r>
              <a:rPr dirty="0"/>
              <a:t> </a:t>
            </a:r>
            <a:r>
              <a:rPr dirty="0" err="1"/>
              <a:t>тексту</a:t>
            </a:r>
            <a:r>
              <a:rPr dirty="0"/>
              <a:t> </a:t>
            </a:r>
            <a:r>
              <a:rPr dirty="0" err="1"/>
              <a:t>всех</a:t>
            </a:r>
            <a:r>
              <a:rPr dirty="0"/>
              <a:t> </a:t>
            </a:r>
            <a:r>
              <a:rPr dirty="0" err="1"/>
              <a:t>выпусков</a:t>
            </a:r>
            <a:r>
              <a:rPr dirty="0"/>
              <a:t> </a:t>
            </a:r>
            <a:r>
              <a:rPr dirty="0" err="1"/>
              <a:t>журнала</a:t>
            </a:r>
            <a:r>
              <a:rPr dirty="0"/>
              <a:t> 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dirty="0"/>
              <a:t> </a:t>
            </a:r>
            <a:r>
              <a:rPr dirty="0">
                <a:solidFill>
                  <a:srgbClr val="56B152"/>
                </a:solidFill>
              </a:rPr>
              <a:t>* </a:t>
            </a:r>
            <a:r>
              <a:rPr dirty="0" err="1">
                <a:solidFill>
                  <a:srgbClr val="56B152"/>
                </a:solidFill>
              </a:rPr>
              <a:t>Журнал</a:t>
            </a:r>
            <a:r>
              <a:rPr dirty="0">
                <a:solidFill>
                  <a:srgbClr val="56B152"/>
                </a:solidFill>
              </a:rPr>
              <a:t> </a:t>
            </a:r>
            <a:r>
              <a:rPr dirty="0" err="1">
                <a:solidFill>
                  <a:srgbClr val="56B152"/>
                </a:solidFill>
              </a:rPr>
              <a:t>доступен</a:t>
            </a:r>
            <a:r>
              <a:rPr dirty="0">
                <a:solidFill>
                  <a:srgbClr val="56B152"/>
                </a:solidFill>
              </a:rPr>
              <a:t> </a:t>
            </a:r>
            <a:r>
              <a:rPr dirty="0" err="1">
                <a:solidFill>
                  <a:srgbClr val="56B152"/>
                </a:solidFill>
              </a:rPr>
              <a:t>для</a:t>
            </a:r>
            <a:r>
              <a:rPr dirty="0">
                <a:solidFill>
                  <a:srgbClr val="56B152"/>
                </a:solidFill>
              </a:rPr>
              <a:t> </a:t>
            </a:r>
            <a:r>
              <a:rPr dirty="0" err="1">
                <a:solidFill>
                  <a:srgbClr val="56B152"/>
                </a:solidFill>
              </a:rPr>
              <a:t>приобретения</a:t>
            </a:r>
            <a:r>
              <a:rPr dirty="0">
                <a:solidFill>
                  <a:srgbClr val="56B152"/>
                </a:solidFill>
              </a:rPr>
              <a:t> в </a:t>
            </a:r>
            <a:r>
              <a:rPr dirty="0" err="1">
                <a:solidFill>
                  <a:srgbClr val="56B152"/>
                </a:solidFill>
              </a:rPr>
              <a:t>печатном</a:t>
            </a:r>
            <a:r>
              <a:rPr dirty="0">
                <a:solidFill>
                  <a:srgbClr val="56B152"/>
                </a:solidFill>
              </a:rPr>
              <a:t>  </a:t>
            </a:r>
            <a:r>
              <a:rPr dirty="0" err="1">
                <a:solidFill>
                  <a:srgbClr val="56B152"/>
                </a:solidFill>
              </a:rPr>
              <a:t>виде</a:t>
            </a:r>
            <a:endParaRPr dirty="0">
              <a:solidFill>
                <a:srgbClr val="56B152"/>
              </a:solidFill>
            </a:endParaRPr>
          </a:p>
        </p:txBody>
      </p:sp>
      <p:sp>
        <p:nvSpPr>
          <p:cNvPr id="123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Собственные журналы в основной коллекции</a:t>
            </a:r>
          </a:p>
        </p:txBody>
      </p:sp>
      <p:sp>
        <p:nvSpPr>
          <p:cNvPr id="124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127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712" y="5949082"/>
            <a:ext cx="1362054" cy="13620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3942" y="6035921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54798" y="615694"/>
            <a:ext cx="1874404" cy="1873632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TextBox 10"/>
          <p:cNvSpPr txBox="1"/>
          <p:nvPr/>
        </p:nvSpPr>
        <p:spPr>
          <a:xfrm>
            <a:off x="1333500" y="1516380"/>
            <a:ext cx="8351775" cy="35548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dirty="0"/>
              <a:t>16.00.00 ФИЗИКО-ТЕХНИЧЕСКИЕ НАУКИ И ТЕХНОЛОГИИ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 err="1"/>
              <a:t>Журнал</a:t>
            </a:r>
            <a:r>
              <a:rPr dirty="0"/>
              <a:t> </a:t>
            </a:r>
            <a:r>
              <a:rPr dirty="0" err="1"/>
              <a:t>технических</a:t>
            </a:r>
            <a:r>
              <a:rPr dirty="0"/>
              <a:t> </a:t>
            </a:r>
            <a:r>
              <a:rPr dirty="0" err="1"/>
              <a:t>исследований</a:t>
            </a:r>
            <a:r>
              <a:rPr dirty="0">
                <a:solidFill>
                  <a:srgbClr val="FF0000"/>
                </a:solidFill>
              </a:rPr>
              <a:t>*</a:t>
            </a:r>
            <a:r>
              <a:rPr dirty="0">
                <a:solidFill>
                  <a:srgbClr val="30257E"/>
                </a:solidFill>
              </a:rPr>
              <a:t> </a:t>
            </a:r>
            <a:r>
              <a:rPr dirty="0"/>
              <a:t>(РИНЦ)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dirty="0"/>
              <a:t>20.00.00 ТЕХНОСФЕРНАЯ БЕЗОПАСНОСТЬ И ПРИРОДООБУСТРОЙСТВО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 err="1"/>
              <a:t>Безопасность</a:t>
            </a:r>
            <a:r>
              <a:rPr dirty="0"/>
              <a:t> в </a:t>
            </a:r>
            <a:r>
              <a:rPr dirty="0" err="1"/>
              <a:t>техносфере</a:t>
            </a:r>
            <a:r>
              <a:rPr dirty="0">
                <a:solidFill>
                  <a:srgbClr val="00B050"/>
                </a:solidFill>
              </a:rPr>
              <a:t>*</a:t>
            </a:r>
            <a:r>
              <a:rPr dirty="0">
                <a:solidFill>
                  <a:srgbClr val="30257E"/>
                </a:solidFill>
              </a:rPr>
              <a:t> </a:t>
            </a:r>
            <a:r>
              <a:rPr dirty="0"/>
              <a:t>(РИНЦ, ВАК: 05.14.01, 05.14.08, 05.26.01, 05.26.02, 05.26.06) 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 marL="1162050" lvl="8" indent="-1162050">
              <a:spcBef>
                <a:spcPts val="600"/>
              </a:spcBef>
              <a:tabLst>
                <a:tab pos="177800" algn="l"/>
              </a:tabLst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/>
              <a:t>                </a:t>
            </a:r>
            <a:endParaRPr dirty="0"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rPr dirty="0"/>
              <a:t>37.00.00 ПСИХОЛОГИЧЕСКИЕ НАУКИ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rPr dirty="0" err="1"/>
              <a:t>Прикладная</a:t>
            </a:r>
            <a:r>
              <a:rPr dirty="0"/>
              <a:t> </a:t>
            </a:r>
            <a:r>
              <a:rPr dirty="0" err="1"/>
              <a:t>педагогика</a:t>
            </a:r>
            <a:r>
              <a:rPr dirty="0"/>
              <a:t> и </a:t>
            </a:r>
            <a:r>
              <a:rPr dirty="0" err="1"/>
              <a:t>психология</a:t>
            </a:r>
            <a:r>
              <a:rPr dirty="0">
                <a:solidFill>
                  <a:srgbClr val="FF0000"/>
                </a:solidFill>
              </a:rPr>
              <a:t>*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dirty="0"/>
              <a:t>(РИНЦ, ВАК: 13.00.01, 13.00.08, 19.00.03, 19.00.06)</a:t>
            </a:r>
          </a:p>
        </p:txBody>
      </p:sp>
      <p:sp>
        <p:nvSpPr>
          <p:cNvPr id="131" name="TextBox 11"/>
          <p:cNvSpPr txBox="1"/>
          <p:nvPr/>
        </p:nvSpPr>
        <p:spPr>
          <a:xfrm>
            <a:off x="1275244" y="6108765"/>
            <a:ext cx="9641512" cy="281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30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* Свободный доступ к полному тексту всех выпусков журнала  </a:t>
            </a:r>
            <a:r>
              <a:rPr>
                <a:solidFill>
                  <a:srgbClr val="000000"/>
                </a:solidFill>
              </a:rPr>
              <a:t>|</a:t>
            </a:r>
            <a:r>
              <a:t> </a:t>
            </a:r>
            <a:r>
              <a:rPr>
                <a:solidFill>
                  <a:srgbClr val="56B152"/>
                </a:solidFill>
              </a:rPr>
              <a:t>* Журнал доступен для приобретения в печатном  виде</a:t>
            </a:r>
          </a:p>
        </p:txBody>
      </p:sp>
      <p:sp>
        <p:nvSpPr>
          <p:cNvPr id="132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Собственные журналы в основной коллекции</a:t>
            </a:r>
          </a:p>
        </p:txBody>
      </p:sp>
      <p:sp>
        <p:nvSpPr>
          <p:cNvPr id="133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136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3887" y="5949082"/>
            <a:ext cx="1362054" cy="13620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Рисунок 7" descr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3942" y="6035921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Рисунок 8" descr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54798" y="615694"/>
            <a:ext cx="1874404" cy="1873632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TextBox 10"/>
          <p:cNvSpPr txBox="1"/>
          <p:nvPr/>
        </p:nvSpPr>
        <p:spPr>
          <a:xfrm>
            <a:off x="1333500" y="1365938"/>
            <a:ext cx="8765690" cy="410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38.00.00 ЭКОНОМИКА И УПРАВЛЕНИЕ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Аудитор</a:t>
            </a:r>
            <a:r>
              <a:rPr>
                <a:solidFill>
                  <a:srgbClr val="00B05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(РИНЦ, ВАК: 08.00.05, 08.00.10, 08.00.12) 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Russian Journal of Management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(РИНЦ, ВАК: 08.00.05) 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Управление персоналом и интеллектуальными ресурсами в России</a:t>
            </a:r>
            <a:r>
              <a:rPr>
                <a:solidFill>
                  <a:srgbClr val="00B05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(РИНЦ, ВАК: 08.00.05)	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НИР. Экономика (РИНЦ, ВАК: 08.00.05) 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НИР. Российский журнал управления проектами (РИНЦ, ВАК: 08.00.05) 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НИР. Экономика фирмы (РИНЦ, ВАК: 08.00.05, 08.00.10) 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исследований по управлению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(РИНЦ, ВАК: 08.00.05, 08.00.13, 08.00.14) 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экономических исследований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(РИНЦ)</a:t>
            </a:r>
          </a:p>
        </p:txBody>
      </p:sp>
      <p:sp>
        <p:nvSpPr>
          <p:cNvPr id="140" name="TextBox 11"/>
          <p:cNvSpPr txBox="1"/>
          <p:nvPr/>
        </p:nvSpPr>
        <p:spPr>
          <a:xfrm>
            <a:off x="1449372" y="6108765"/>
            <a:ext cx="9641512" cy="281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30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* Свободный доступ к полному тексту всех выпусков журнала  </a:t>
            </a:r>
            <a:r>
              <a:rPr>
                <a:solidFill>
                  <a:srgbClr val="000000"/>
                </a:solidFill>
              </a:rPr>
              <a:t>|</a:t>
            </a:r>
            <a:r>
              <a:t> </a:t>
            </a:r>
            <a:r>
              <a:rPr>
                <a:solidFill>
                  <a:srgbClr val="56B152"/>
                </a:solidFill>
              </a:rPr>
              <a:t>* Журнал доступен для приобретения в печатном  виде</a:t>
            </a:r>
          </a:p>
        </p:txBody>
      </p:sp>
      <p:sp>
        <p:nvSpPr>
          <p:cNvPr id="141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Собственные журналы в основной коллекции</a:t>
            </a:r>
          </a:p>
        </p:txBody>
      </p:sp>
      <p:sp>
        <p:nvSpPr>
          <p:cNvPr id="142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145" name="Рисунок 7" descr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3942" y="6035921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Рисунок 8" descr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4798" y="615694"/>
            <a:ext cx="1874404" cy="1873632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TextBox 10"/>
          <p:cNvSpPr txBox="1"/>
          <p:nvPr/>
        </p:nvSpPr>
        <p:spPr>
          <a:xfrm>
            <a:off x="1333500" y="1365938"/>
            <a:ext cx="9288965" cy="446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39.00.00 СОЦИОЛОГИЯ И СОЦИАЛЬНАЯ РАБОТА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социологических исследований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(РИНЦ)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НИР. Социально-гуманитарные исследования и технологии (РИНЦ, ВАК: 13.00.01, 13.00.08, 19.00.01, 19.00.05, 19.00.07, 19.00.12) </a:t>
            </a: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endParaRPr/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40.00.00 ЮРИСПРУДЕНЦИЯ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российского права</a:t>
            </a:r>
            <a:r>
              <a:rPr>
                <a:solidFill>
                  <a:srgbClr val="00B05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(РИНЦ, ВАК: 12.00.01-12.00.15) 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Advances in Law Studies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(РИНЦ, ВАК: 12.00.01, 12.00.02, 12.00.14)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зарубежного законодательства и сравнительного правоведения</a:t>
            </a:r>
            <a:r>
              <a:rPr>
                <a:solidFill>
                  <a:srgbClr val="00B05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br>
              <a:rPr>
                <a:solidFill>
                  <a:srgbClr val="30257E"/>
                </a:solidFill>
              </a:rPr>
            </a:br>
            <a:r>
              <a:t>(РИНЦ, ВАК: 12.00.01-12.00.06, 12.00.08, 12.00.10-12.00.14) 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юридических исследований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br>
              <a:rPr>
                <a:solidFill>
                  <a:srgbClr val="30257E"/>
                </a:solidFill>
              </a:rPr>
            </a:br>
            <a:r>
              <a:t>(РИНЦ, ВАК: 12.00.01, 12.00.02, 12.00.04, 12.00.08, 12.00.09, 12.00.12, 12.00.14)</a:t>
            </a:r>
          </a:p>
        </p:txBody>
      </p:sp>
      <p:sp>
        <p:nvSpPr>
          <p:cNvPr id="148" name="TextBox 11"/>
          <p:cNvSpPr txBox="1"/>
          <p:nvPr/>
        </p:nvSpPr>
        <p:spPr>
          <a:xfrm>
            <a:off x="1438123" y="6108765"/>
            <a:ext cx="9641512" cy="281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30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* Свободный доступ к полному тексту всех выпусков журнала  </a:t>
            </a:r>
            <a:r>
              <a:rPr>
                <a:solidFill>
                  <a:srgbClr val="000000"/>
                </a:solidFill>
              </a:rPr>
              <a:t>|</a:t>
            </a:r>
            <a:r>
              <a:t> </a:t>
            </a:r>
            <a:r>
              <a:rPr>
                <a:solidFill>
                  <a:srgbClr val="56B152"/>
                </a:solidFill>
              </a:rPr>
              <a:t>* Журнал доступен для приобретения в печатном  виде</a:t>
            </a:r>
          </a:p>
        </p:txBody>
      </p:sp>
      <p:sp>
        <p:nvSpPr>
          <p:cNvPr id="149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Собственные журналы в основной коллекции</a:t>
            </a:r>
          </a:p>
        </p:txBody>
      </p:sp>
      <p:sp>
        <p:nvSpPr>
          <p:cNvPr id="150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153" name="Рисунок 7" descr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3942" y="6035921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Рисунок 8" descr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4798" y="615694"/>
            <a:ext cx="1874404" cy="1873632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TextBox 10"/>
          <p:cNvSpPr txBox="1"/>
          <p:nvPr/>
        </p:nvSpPr>
        <p:spPr>
          <a:xfrm>
            <a:off x="1333500" y="1694180"/>
            <a:ext cx="8351775" cy="346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41.00.00 ПОЛИТИЧЕСКИЕ НАУКИ И РЕГИОНОВЕДЕНИЕ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политических исследований</a:t>
            </a:r>
            <a:r>
              <a:rPr>
                <a:solidFill>
                  <a:srgbClr val="FF0000"/>
                </a:solidFill>
              </a:rPr>
              <a:t>* </a:t>
            </a:r>
            <a:r>
              <a:rPr>
                <a:solidFill>
                  <a:srgbClr val="00B05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(РИНЦ, ВАК :23.00.01, 23.00.02, 23.00.04 )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	 </a:t>
            </a: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44.00.00 ОБРАЗОВАНИЕ И ПЕДАГОГИЧЕСКИЕ НАУКИ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Начальное образование</a:t>
            </a:r>
            <a:r>
              <a:rPr>
                <a:solidFill>
                  <a:srgbClr val="00B05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(РИНЦ, ВАК: 13.00.01, 13.00.02, 13.00.08)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Профильная школа</a:t>
            </a:r>
            <a:r>
              <a:rPr>
                <a:solidFill>
                  <a:srgbClr val="00B050"/>
                </a:solidFill>
              </a:rPr>
              <a:t>*</a:t>
            </a:r>
            <a:r>
              <a:t>(РИНЦ, ВАК: 13.00.01, 13.00.08) 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Стандарты и мониторинг в образовании</a:t>
            </a:r>
            <a:r>
              <a:rPr>
                <a:solidFill>
                  <a:srgbClr val="00B050"/>
                </a:solidFill>
              </a:rPr>
              <a:t>* </a:t>
            </a:r>
            <a:r>
              <a:t>(РИНЦ, ВАК: 13.00.08) 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педагогических исследований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(РИНЦ)</a:t>
            </a:r>
          </a:p>
        </p:txBody>
      </p:sp>
      <p:sp>
        <p:nvSpPr>
          <p:cNvPr id="156" name="TextBox 11"/>
          <p:cNvSpPr txBox="1"/>
          <p:nvPr/>
        </p:nvSpPr>
        <p:spPr>
          <a:xfrm>
            <a:off x="1449372" y="6108765"/>
            <a:ext cx="9641512" cy="281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30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* Свободный доступ к полному тексту всех выпусков журнала  </a:t>
            </a:r>
            <a:r>
              <a:rPr>
                <a:solidFill>
                  <a:srgbClr val="000000"/>
                </a:solidFill>
              </a:rPr>
              <a:t>|</a:t>
            </a:r>
            <a:r>
              <a:t> </a:t>
            </a:r>
            <a:r>
              <a:rPr>
                <a:solidFill>
                  <a:srgbClr val="56B152"/>
                </a:solidFill>
              </a:rPr>
              <a:t>* Журнал доступен для приобретения в печатном  виде</a:t>
            </a:r>
          </a:p>
        </p:txBody>
      </p:sp>
      <p:sp>
        <p:nvSpPr>
          <p:cNvPr id="157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Собственные журналы в основной коллекции</a:t>
            </a:r>
          </a:p>
        </p:txBody>
      </p:sp>
      <p:sp>
        <p:nvSpPr>
          <p:cNvPr id="158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0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Box 5"/>
          <p:cNvSpPr txBox="1"/>
          <p:nvPr/>
        </p:nvSpPr>
        <p:spPr>
          <a:xfrm>
            <a:off x="-2" y="6482790"/>
            <a:ext cx="12192003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B5C4C1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infra-m.ru  |  znanium.com</a:t>
            </a:r>
          </a:p>
        </p:txBody>
      </p:sp>
      <p:pic>
        <p:nvPicPr>
          <p:cNvPr id="161" name="Рисунок 7" descr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3942" y="6035921"/>
            <a:ext cx="1432218" cy="1432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Рисунок 8" descr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4798" y="615694"/>
            <a:ext cx="1874404" cy="1873632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TextBox 10"/>
          <p:cNvSpPr txBox="1"/>
          <p:nvPr/>
        </p:nvSpPr>
        <p:spPr>
          <a:xfrm>
            <a:off x="1333500" y="1576371"/>
            <a:ext cx="8351775" cy="3901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45.00.00 ЯЗЫКОЗНАНИЕ И ЛИТЕРАТУРОВЕДЕНИЕ</a:t>
            </a:r>
            <a:endParaRPr b="1">
              <a:latin typeface="+mj-lt"/>
              <a:ea typeface="+mj-ea"/>
              <a:cs typeface="+mj-cs"/>
              <a:sym typeface="Calibri"/>
            </a:endParaRP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НИР. Современная коммуникативистика (РИНЦ, ВАК: 10.02.01, 10.02.19, 10.02.22, 13.00.01, 13.00.02, 13.00.08, 24.00.01)        </a:t>
            </a:r>
          </a:p>
          <a:p>
            <a:pPr marL="285750" indent="-285750">
              <a:spcBef>
                <a:spcPts val="6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филологических исследований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(РИНЦ)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46.00.00 ИСТОРИЯ И АРХЕОЛОГИЯ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исторических исследований</a:t>
            </a:r>
            <a:r>
              <a:rPr>
                <a:solidFill>
                  <a:srgbClr val="FF0000"/>
                </a:solidFill>
              </a:rPr>
              <a:t>*</a:t>
            </a:r>
            <a:r>
              <a:rPr>
                <a:solidFill>
                  <a:srgbClr val="30257E"/>
                </a:solidFill>
              </a:rPr>
              <a:t> </a:t>
            </a:r>
            <a:r>
              <a:t>(РИНЦ) 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1162050" lvl="8" indent="-1162050">
              <a:spcBef>
                <a:spcPts val="600"/>
              </a:spcBef>
              <a:tabLst>
                <a:tab pos="177800" algn="l"/>
              </a:tabLst>
              <a:defRPr>
                <a:solidFill>
                  <a:srgbClr val="30257E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                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>
              <a:spcBef>
                <a:spcPts val="600"/>
              </a:spcBef>
              <a:defRPr>
                <a:solidFill>
                  <a:srgbClr val="30257E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pPr>
            <a:r>
              <a:t>47.00.00 ФИЛОСОФИЯ, ЭТИКА И РЕЛИГИОВЕДЕНИЕ</a:t>
            </a:r>
          </a:p>
          <a:p>
            <a:pPr marL="285750" indent="-285750">
              <a:spcBef>
                <a:spcPts val="1000"/>
              </a:spcBef>
              <a:buSzPct val="100000"/>
              <a:buFont typeface="Arial"/>
              <a:buChar char="•"/>
              <a:defRPr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pPr>
            <a:r>
              <a:t>Журнал философских исследований</a:t>
            </a:r>
            <a:r>
              <a:rPr>
                <a:solidFill>
                  <a:srgbClr val="FF0000"/>
                </a:solidFill>
              </a:rPr>
              <a:t>*</a:t>
            </a:r>
            <a:r>
              <a:t>(РИНЦ)</a:t>
            </a:r>
          </a:p>
        </p:txBody>
      </p:sp>
      <p:sp>
        <p:nvSpPr>
          <p:cNvPr id="164" name="TextBox 11"/>
          <p:cNvSpPr txBox="1"/>
          <p:nvPr/>
        </p:nvSpPr>
        <p:spPr>
          <a:xfrm>
            <a:off x="1275244" y="6108765"/>
            <a:ext cx="9641512" cy="281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30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t>* Свободный доступ к полному тексту всех выпусков журнала  </a:t>
            </a:r>
            <a:r>
              <a:rPr>
                <a:solidFill>
                  <a:srgbClr val="000000"/>
                </a:solidFill>
              </a:rPr>
              <a:t>|</a:t>
            </a:r>
            <a:r>
              <a:t> </a:t>
            </a:r>
            <a:r>
              <a:rPr>
                <a:solidFill>
                  <a:srgbClr val="56B152"/>
                </a:solidFill>
              </a:rPr>
              <a:t>* Журнал доступен для приобретения в печатном  виде</a:t>
            </a:r>
          </a:p>
        </p:txBody>
      </p:sp>
      <p:sp>
        <p:nvSpPr>
          <p:cNvPr id="165" name="TextBox 14"/>
          <p:cNvSpPr txBox="1"/>
          <p:nvPr/>
        </p:nvSpPr>
        <p:spPr>
          <a:xfrm>
            <a:off x="174128" y="358679"/>
            <a:ext cx="12192001" cy="586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000">
                <a:solidFill>
                  <a:srgbClr val="53A286"/>
                </a:solidFill>
                <a:latin typeface="Roboto Slab Regular Bold"/>
                <a:ea typeface="Roboto Slab Regular Bold"/>
                <a:cs typeface="Roboto Slab Regular Bold"/>
                <a:sym typeface="Roboto Slab Regular Bold"/>
              </a:defRPr>
            </a:lvl1pPr>
          </a:lstStyle>
          <a:p>
            <a:r>
              <a:t>Собственные журналы в основной коллекции</a:t>
            </a:r>
          </a:p>
        </p:txBody>
      </p:sp>
      <p:sp>
        <p:nvSpPr>
          <p:cNvPr id="166" name="Линия"/>
          <p:cNvSpPr/>
          <p:nvPr/>
        </p:nvSpPr>
        <p:spPr>
          <a:xfrm>
            <a:off x="-154311" y="1133934"/>
            <a:ext cx="12826381" cy="1"/>
          </a:xfrm>
          <a:prstGeom prst="line">
            <a:avLst/>
          </a:prstGeom>
          <a:ln w="50800">
            <a:solidFill>
              <a:srgbClr val="53A286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1214</Words>
  <Application>Microsoft Office PowerPoint</Application>
  <PresentationFormat>Произвольный</PresentationFormat>
  <Paragraphs>235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Исагулова Марианна Тенгизовна</dc:creator>
  <cp:lastModifiedBy>Ass03</cp:lastModifiedBy>
  <cp:revision>21</cp:revision>
  <dcterms:modified xsi:type="dcterms:W3CDTF">2021-03-23T08:15:24Z</dcterms:modified>
</cp:coreProperties>
</file>