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315" r:id="rId5"/>
    <p:sldId id="320" r:id="rId6"/>
    <p:sldId id="324" r:id="rId7"/>
    <p:sldId id="271" r:id="rId8"/>
    <p:sldId id="272" r:id="rId9"/>
    <p:sldId id="262" r:id="rId10"/>
    <p:sldId id="263" r:id="rId11"/>
    <p:sldId id="264" r:id="rId12"/>
    <p:sldId id="265" r:id="rId13"/>
    <p:sldId id="322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7" r:id="rId23"/>
    <p:sldId id="298" r:id="rId24"/>
    <p:sldId id="299" r:id="rId25"/>
    <p:sldId id="300" r:id="rId26"/>
    <p:sldId id="321" r:id="rId27"/>
    <p:sldId id="301" r:id="rId28"/>
    <p:sldId id="303" r:id="rId29"/>
    <p:sldId id="304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23" r:id="rId38"/>
    <p:sldId id="325" r:id="rId39"/>
    <p:sldId id="326" r:id="rId40"/>
    <p:sldId id="327" r:id="rId41"/>
    <p:sldId id="328" r:id="rId42"/>
    <p:sldId id="329" r:id="rId43"/>
    <p:sldId id="313" r:id="rId4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сагулова Марианна Тенгизовна" initials="ИМТ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505" y="-8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CDEB0-67F4-40BA-9341-0086051F3747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068D7-95A4-4E75-9C7A-ABD878897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89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068D7-95A4-4E75-9C7A-ABD878897F3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971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7771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914388" y="228600"/>
            <a:ext cx="1860803" cy="4206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1102" y="1302115"/>
            <a:ext cx="7681795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8982" y="2580368"/>
            <a:ext cx="8486034" cy="3989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.znanium.co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5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7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9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1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books@infra-m.ru" TargetMode="External"/><Relationship Id="rId2" Type="http://schemas.openxmlformats.org/officeDocument/2006/relationships/hyperlink" Target="mailto:prudnik@infra-m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mailto:ebs_support@znanium.co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237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2948" y="405384"/>
            <a:ext cx="3008375" cy="6812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05355" y="5817108"/>
            <a:ext cx="528827" cy="528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1559" y="5817108"/>
            <a:ext cx="528827" cy="5288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7763" y="5817108"/>
            <a:ext cx="528827" cy="5288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20539" y="5817108"/>
            <a:ext cx="528827" cy="5288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59151" y="5817108"/>
            <a:ext cx="528827" cy="5288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66744" y="5817108"/>
            <a:ext cx="528827" cy="5288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12947" y="5817108"/>
            <a:ext cx="528827" cy="5288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20054" y="5810249"/>
            <a:ext cx="528827" cy="5288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02307" y="5809353"/>
            <a:ext cx="528827" cy="5288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335149"/>
            <a:ext cx="9144000" cy="406694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35723" y="6080759"/>
            <a:ext cx="1872995" cy="3124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08519" y="5609844"/>
            <a:ext cx="1202435" cy="40081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407727" y="4606175"/>
            <a:ext cx="562229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  <a:tabLst>
                <a:tab pos="1757680" algn="l"/>
                <a:tab pos="3514725" algn="l"/>
                <a:tab pos="4376420" algn="l"/>
              </a:tabLst>
            </a:pPr>
            <a:r>
              <a:rPr b="1" spc="-5" dirty="0" err="1">
                <a:solidFill>
                  <a:srgbClr val="FFFFFF"/>
                </a:solidFill>
                <a:latin typeface="Calibri"/>
                <a:ea typeface="+mj-ea"/>
                <a:cs typeface="Calibri"/>
              </a:rPr>
              <a:t>Научно-издательский</a:t>
            </a:r>
            <a:r>
              <a:rPr lang="ru-RU" b="1" spc="-5" dirty="0">
                <a:solidFill>
                  <a:srgbClr val="FFFFFF"/>
                </a:solidFill>
                <a:latin typeface="Calibri"/>
                <a:ea typeface="+mj-ea"/>
                <a:cs typeface="Calibri"/>
              </a:rPr>
              <a:t> </a:t>
            </a:r>
            <a:r>
              <a:rPr b="1" spc="-5" dirty="0" err="1">
                <a:solidFill>
                  <a:srgbClr val="FFFFFF"/>
                </a:solidFill>
                <a:latin typeface="Calibri"/>
                <a:ea typeface="+mj-ea"/>
                <a:cs typeface="Calibri"/>
              </a:rPr>
              <a:t>центр</a:t>
            </a:r>
            <a:r>
              <a:rPr lang="ru-RU" b="1" spc="-5" dirty="0">
                <a:solidFill>
                  <a:srgbClr val="FFFFFF"/>
                </a:solidFill>
                <a:latin typeface="Calibri"/>
                <a:ea typeface="+mj-ea"/>
                <a:cs typeface="Calibri"/>
              </a:rPr>
              <a:t> </a:t>
            </a:r>
            <a:r>
              <a:rPr b="1" spc="-5" dirty="0">
                <a:solidFill>
                  <a:srgbClr val="FFFFFF"/>
                </a:solidFill>
                <a:latin typeface="Calibri"/>
                <a:ea typeface="+mj-ea"/>
                <a:cs typeface="Calibri"/>
              </a:rPr>
              <a:t>ИНФРА-М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654304" y="1707920"/>
            <a:ext cx="8046084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</a:rPr>
              <a:t>ZNANIUM </a:t>
            </a:r>
            <a:r>
              <a:rPr sz="3200" spc="-5" dirty="0">
                <a:solidFill>
                  <a:srgbClr val="FFFFFF"/>
                </a:solidFill>
              </a:rPr>
              <a:t>для </a:t>
            </a:r>
            <a:r>
              <a:rPr sz="3200" spc="-15" dirty="0">
                <a:solidFill>
                  <a:srgbClr val="FFFFFF"/>
                </a:solidFill>
              </a:rPr>
              <a:t>преподавателя: </a:t>
            </a:r>
            <a:r>
              <a:rPr sz="3200" spc="-10" dirty="0">
                <a:solidFill>
                  <a:srgbClr val="FFFFFF"/>
                </a:solidFill>
              </a:rPr>
              <a:t>преимущества  </a:t>
            </a:r>
            <a:r>
              <a:rPr sz="3200" spc="-5" dirty="0">
                <a:solidFill>
                  <a:srgbClr val="FFFFFF"/>
                </a:solidFill>
              </a:rPr>
              <a:t>работы </a:t>
            </a:r>
            <a:r>
              <a:rPr sz="3200" dirty="0">
                <a:solidFill>
                  <a:srgbClr val="FFFFFF"/>
                </a:solidFill>
              </a:rPr>
              <a:t>с ЭБС и </a:t>
            </a:r>
            <a:r>
              <a:rPr sz="3200" spc="-25" dirty="0">
                <a:solidFill>
                  <a:srgbClr val="FFFFFF"/>
                </a:solidFill>
              </a:rPr>
              <a:t>Discovery</a:t>
            </a:r>
            <a:endParaRPr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" y="1447800"/>
            <a:ext cx="9124187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884" y="1642872"/>
            <a:ext cx="8714231" cy="4902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8327" y="217931"/>
            <a:ext cx="2220467" cy="4663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29378" y="2643377"/>
            <a:ext cx="786765" cy="429895"/>
          </a:xfrm>
          <a:custGeom>
            <a:avLst/>
            <a:gdLst/>
            <a:ahLst/>
            <a:cxnLst/>
            <a:rect l="l" t="t" r="r" b="b"/>
            <a:pathLst>
              <a:path w="786764" h="429894">
                <a:moveTo>
                  <a:pt x="0" y="214884"/>
                </a:moveTo>
                <a:lnTo>
                  <a:pt x="16647" y="152821"/>
                </a:lnTo>
                <a:lnTo>
                  <a:pt x="63344" y="97875"/>
                </a:lnTo>
                <a:lnTo>
                  <a:pt x="96442" y="73902"/>
                </a:lnTo>
                <a:lnTo>
                  <a:pt x="135227" y="52705"/>
                </a:lnTo>
                <a:lnTo>
                  <a:pt x="179093" y="34618"/>
                </a:lnTo>
                <a:lnTo>
                  <a:pt x="227430" y="19971"/>
                </a:lnTo>
                <a:lnTo>
                  <a:pt x="279631" y="9097"/>
                </a:lnTo>
                <a:lnTo>
                  <a:pt x="335088" y="2329"/>
                </a:lnTo>
                <a:lnTo>
                  <a:pt x="393192" y="0"/>
                </a:lnTo>
                <a:lnTo>
                  <a:pt x="451295" y="2329"/>
                </a:lnTo>
                <a:lnTo>
                  <a:pt x="506752" y="9097"/>
                </a:lnTo>
                <a:lnTo>
                  <a:pt x="558953" y="19971"/>
                </a:lnTo>
                <a:lnTo>
                  <a:pt x="607290" y="34618"/>
                </a:lnTo>
                <a:lnTo>
                  <a:pt x="651156" y="52705"/>
                </a:lnTo>
                <a:lnTo>
                  <a:pt x="689941" y="73902"/>
                </a:lnTo>
                <a:lnTo>
                  <a:pt x="723039" y="97875"/>
                </a:lnTo>
                <a:lnTo>
                  <a:pt x="769736" y="152821"/>
                </a:lnTo>
                <a:lnTo>
                  <a:pt x="786384" y="214884"/>
                </a:lnTo>
                <a:lnTo>
                  <a:pt x="782120" y="246638"/>
                </a:lnTo>
                <a:lnTo>
                  <a:pt x="749840" y="305475"/>
                </a:lnTo>
                <a:lnTo>
                  <a:pt x="689941" y="355865"/>
                </a:lnTo>
                <a:lnTo>
                  <a:pt x="651156" y="377062"/>
                </a:lnTo>
                <a:lnTo>
                  <a:pt x="607290" y="395149"/>
                </a:lnTo>
                <a:lnTo>
                  <a:pt x="558953" y="409796"/>
                </a:lnTo>
                <a:lnTo>
                  <a:pt x="506752" y="420670"/>
                </a:lnTo>
                <a:lnTo>
                  <a:pt x="451295" y="427438"/>
                </a:lnTo>
                <a:lnTo>
                  <a:pt x="393192" y="429768"/>
                </a:lnTo>
                <a:lnTo>
                  <a:pt x="335088" y="427438"/>
                </a:lnTo>
                <a:lnTo>
                  <a:pt x="279631" y="420670"/>
                </a:lnTo>
                <a:lnTo>
                  <a:pt x="227430" y="409796"/>
                </a:lnTo>
                <a:lnTo>
                  <a:pt x="179093" y="395149"/>
                </a:lnTo>
                <a:lnTo>
                  <a:pt x="135227" y="377062"/>
                </a:lnTo>
                <a:lnTo>
                  <a:pt x="96442" y="355865"/>
                </a:lnTo>
                <a:lnTo>
                  <a:pt x="63344" y="331892"/>
                </a:lnTo>
                <a:lnTo>
                  <a:pt x="16647" y="276946"/>
                </a:lnTo>
                <a:lnTo>
                  <a:pt x="0" y="214884"/>
                </a:lnTo>
                <a:close/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29505" y="3155012"/>
            <a:ext cx="556260" cy="417195"/>
          </a:xfrm>
          <a:custGeom>
            <a:avLst/>
            <a:gdLst/>
            <a:ahLst/>
            <a:cxnLst/>
            <a:rect l="l" t="t" r="r" b="b"/>
            <a:pathLst>
              <a:path w="556260" h="417195">
                <a:moveTo>
                  <a:pt x="0" y="416864"/>
                </a:moveTo>
                <a:lnTo>
                  <a:pt x="555815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97695" y="3155020"/>
            <a:ext cx="87630" cy="81280"/>
          </a:xfrm>
          <a:custGeom>
            <a:avLst/>
            <a:gdLst/>
            <a:ahLst/>
            <a:cxnLst/>
            <a:rect l="l" t="t" r="r" b="b"/>
            <a:pathLst>
              <a:path w="87629" h="81280">
                <a:moveTo>
                  <a:pt x="53339" y="81279"/>
                </a:moveTo>
                <a:lnTo>
                  <a:pt x="87629" y="0"/>
                </a:lnTo>
                <a:lnTo>
                  <a:pt x="0" y="10159"/>
                </a:lnTo>
              </a:path>
            </a:pathLst>
          </a:custGeom>
          <a:ln w="1981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86250" y="2071877"/>
            <a:ext cx="786765" cy="358140"/>
          </a:xfrm>
          <a:custGeom>
            <a:avLst/>
            <a:gdLst/>
            <a:ahLst/>
            <a:cxnLst/>
            <a:rect l="l" t="t" r="r" b="b"/>
            <a:pathLst>
              <a:path w="786764" h="358139">
                <a:moveTo>
                  <a:pt x="0" y="179070"/>
                </a:moveTo>
                <a:lnTo>
                  <a:pt x="20044" y="122471"/>
                </a:lnTo>
                <a:lnTo>
                  <a:pt x="75862" y="73314"/>
                </a:lnTo>
                <a:lnTo>
                  <a:pt x="115162" y="52449"/>
                </a:lnTo>
                <a:lnTo>
                  <a:pt x="160976" y="34550"/>
                </a:lnTo>
                <a:lnTo>
                  <a:pt x="212496" y="19987"/>
                </a:lnTo>
                <a:lnTo>
                  <a:pt x="268911" y="9129"/>
                </a:lnTo>
                <a:lnTo>
                  <a:pt x="329413" y="2343"/>
                </a:lnTo>
                <a:lnTo>
                  <a:pt x="393192" y="0"/>
                </a:lnTo>
                <a:lnTo>
                  <a:pt x="456970" y="2343"/>
                </a:lnTo>
                <a:lnTo>
                  <a:pt x="517472" y="9129"/>
                </a:lnTo>
                <a:lnTo>
                  <a:pt x="573887" y="19987"/>
                </a:lnTo>
                <a:lnTo>
                  <a:pt x="625407" y="34550"/>
                </a:lnTo>
                <a:lnTo>
                  <a:pt x="671221" y="52449"/>
                </a:lnTo>
                <a:lnTo>
                  <a:pt x="710521" y="73314"/>
                </a:lnTo>
                <a:lnTo>
                  <a:pt x="742497" y="96778"/>
                </a:lnTo>
                <a:lnTo>
                  <a:pt x="781237" y="150024"/>
                </a:lnTo>
                <a:lnTo>
                  <a:pt x="786384" y="179070"/>
                </a:lnTo>
                <a:lnTo>
                  <a:pt x="781237" y="208115"/>
                </a:lnTo>
                <a:lnTo>
                  <a:pt x="742497" y="261361"/>
                </a:lnTo>
                <a:lnTo>
                  <a:pt x="710521" y="284825"/>
                </a:lnTo>
                <a:lnTo>
                  <a:pt x="671221" y="305690"/>
                </a:lnTo>
                <a:lnTo>
                  <a:pt x="625407" y="323589"/>
                </a:lnTo>
                <a:lnTo>
                  <a:pt x="573887" y="338152"/>
                </a:lnTo>
                <a:lnTo>
                  <a:pt x="517472" y="349010"/>
                </a:lnTo>
                <a:lnTo>
                  <a:pt x="456970" y="355796"/>
                </a:lnTo>
                <a:lnTo>
                  <a:pt x="393192" y="358140"/>
                </a:lnTo>
                <a:lnTo>
                  <a:pt x="329413" y="355796"/>
                </a:lnTo>
                <a:lnTo>
                  <a:pt x="268911" y="349010"/>
                </a:lnTo>
                <a:lnTo>
                  <a:pt x="212496" y="338152"/>
                </a:lnTo>
                <a:lnTo>
                  <a:pt x="160976" y="323589"/>
                </a:lnTo>
                <a:lnTo>
                  <a:pt x="115162" y="305690"/>
                </a:lnTo>
                <a:lnTo>
                  <a:pt x="75862" y="284825"/>
                </a:lnTo>
                <a:lnTo>
                  <a:pt x="43886" y="261361"/>
                </a:lnTo>
                <a:lnTo>
                  <a:pt x="5146" y="208115"/>
                </a:lnTo>
                <a:lnTo>
                  <a:pt x="0" y="179070"/>
                </a:lnTo>
                <a:close/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33800" y="1483425"/>
            <a:ext cx="610742" cy="505267"/>
          </a:xfrm>
          <a:custGeom>
            <a:avLst/>
            <a:gdLst/>
            <a:ahLst/>
            <a:cxnLst/>
            <a:rect l="l" t="t" r="r" b="b"/>
            <a:pathLst>
              <a:path w="771525" h="701675">
                <a:moveTo>
                  <a:pt x="0" y="0"/>
                </a:moveTo>
                <a:lnTo>
                  <a:pt x="771309" y="701192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58042" y="1904053"/>
            <a:ext cx="86360" cy="84455"/>
          </a:xfrm>
          <a:custGeom>
            <a:avLst/>
            <a:gdLst/>
            <a:ahLst/>
            <a:cxnLst/>
            <a:rect l="l" t="t" r="r" b="b"/>
            <a:pathLst>
              <a:path w="86360" h="84455">
                <a:moveTo>
                  <a:pt x="59804" y="0"/>
                </a:moveTo>
                <a:lnTo>
                  <a:pt x="86283" y="84150"/>
                </a:lnTo>
                <a:lnTo>
                  <a:pt x="0" y="65773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975371" y="843834"/>
            <a:ext cx="273806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C00000"/>
                </a:solidFill>
              </a:rPr>
              <a:t>Каталоги</a:t>
            </a:r>
            <a:endParaRPr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327" y="217931"/>
            <a:ext cx="2220467" cy="466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32916"/>
            <a:ext cx="9144000" cy="56250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1427988"/>
            <a:ext cx="8801099" cy="51724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58794" y="851233"/>
            <a:ext cx="43434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solidFill>
                  <a:srgbClr val="C00000"/>
                </a:solidFill>
              </a:rPr>
              <a:t>Тематический</a:t>
            </a:r>
            <a:r>
              <a:rPr sz="3200" spc="-65" dirty="0">
                <a:solidFill>
                  <a:srgbClr val="C00000"/>
                </a:solidFill>
              </a:rPr>
              <a:t> </a:t>
            </a:r>
            <a:r>
              <a:rPr sz="3200" spc="-10" dirty="0">
                <a:solidFill>
                  <a:srgbClr val="C00000"/>
                </a:solidFill>
              </a:rPr>
              <a:t>каталог</a:t>
            </a:r>
            <a:endParaRPr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327" y="217931"/>
            <a:ext cx="2220467" cy="466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185672"/>
            <a:ext cx="9144000" cy="5672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347" y="1380744"/>
            <a:ext cx="8811767" cy="5333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33700" y="838200"/>
            <a:ext cx="32766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C00000"/>
                </a:solidFill>
              </a:rPr>
              <a:t>Каталог</a:t>
            </a:r>
            <a:r>
              <a:rPr sz="3200" spc="-90" dirty="0">
                <a:solidFill>
                  <a:srgbClr val="C00000"/>
                </a:solidFill>
              </a:rPr>
              <a:t> </a:t>
            </a:r>
            <a:r>
              <a:rPr sz="3200" spc="-20" dirty="0">
                <a:solidFill>
                  <a:srgbClr val="C00000"/>
                </a:solidFill>
              </a:rPr>
              <a:t>ОКСО</a:t>
            </a:r>
            <a:endParaRPr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5">
            <a:extLst>
              <a:ext uri="{FF2B5EF4-FFF2-40B4-BE49-F238E27FC236}">
                <a16:creationId xmlns="" xmlns:a16="http://schemas.microsoft.com/office/drawing/2014/main" id="{65AF911B-0626-445B-BDB7-355BB529C9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38400" y="811264"/>
            <a:ext cx="4876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spc="-5" dirty="0">
                <a:solidFill>
                  <a:srgbClr val="C00000"/>
                </a:solidFill>
              </a:rPr>
              <a:t>Документы по ОКСО</a:t>
            </a:r>
            <a:endParaRPr sz="3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962C333-5E39-4CFC-9C9D-5AD7227B0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334286"/>
            <a:ext cx="8763000" cy="5171024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ADF86FF6-517E-476D-A2B4-AC1A62187B87}"/>
              </a:ext>
            </a:extLst>
          </p:cNvPr>
          <p:cNvSpPr/>
          <p:nvPr/>
        </p:nvSpPr>
        <p:spPr>
          <a:xfrm>
            <a:off x="7772400" y="1441881"/>
            <a:ext cx="990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39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327" y="217931"/>
            <a:ext cx="2220467" cy="466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4415" y="873488"/>
            <a:ext cx="773557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0710" marR="5080" indent="-58864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Чтобы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получить доступ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к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книге</a:t>
            </a:r>
            <a:r>
              <a:rPr spc="-5" dirty="0"/>
              <a:t>, </a:t>
            </a:r>
            <a:r>
              <a:rPr spc="-10" dirty="0"/>
              <a:t>которая </a:t>
            </a:r>
            <a:r>
              <a:rPr spc="-5" dirty="0"/>
              <a:t>не </a:t>
            </a:r>
            <a:r>
              <a:rPr spc="-15" dirty="0"/>
              <a:t>входит </a:t>
            </a:r>
            <a:r>
              <a:rPr dirty="0"/>
              <a:t>в </a:t>
            </a:r>
            <a:r>
              <a:rPr spc="-10" dirty="0"/>
              <a:t>подписку</a:t>
            </a:r>
            <a:r>
              <a:rPr spc="-180" dirty="0"/>
              <a:t> </a:t>
            </a:r>
            <a:r>
              <a:rPr spc="-5" dirty="0"/>
              <a:t>Вашего  университета, </a:t>
            </a:r>
            <a:r>
              <a:rPr spc="-10" dirty="0"/>
              <a:t>пожалуйста, отправьте </a:t>
            </a:r>
            <a:r>
              <a:rPr dirty="0"/>
              <a:t>в </a:t>
            </a:r>
            <a:r>
              <a:rPr spc="-5" dirty="0"/>
              <a:t>библиотеку</a:t>
            </a:r>
            <a:r>
              <a:rPr spc="-130" dirty="0"/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заявку</a:t>
            </a:r>
            <a:r>
              <a:rPr spc="-5" dirty="0"/>
              <a:t>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07431" y="1778744"/>
            <a:ext cx="36715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Заявка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32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библиотеку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7625" marR="35560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04800" algn="l"/>
                <a:tab pos="7266305" algn="l"/>
              </a:tabLst>
            </a:pPr>
            <a:r>
              <a:rPr spc="-10" dirty="0"/>
              <a:t>Если </a:t>
            </a:r>
            <a:r>
              <a:rPr spc="-5" dirty="0"/>
              <a:t>возле интересующей Вас </a:t>
            </a:r>
            <a:r>
              <a:rPr dirty="0"/>
              <a:t>книги</a:t>
            </a:r>
            <a:r>
              <a:rPr spc="-5" dirty="0"/>
              <a:t> стоит</a:t>
            </a:r>
            <a:r>
              <a:rPr spc="-20" dirty="0"/>
              <a:t> </a:t>
            </a:r>
            <a:r>
              <a:rPr spc="-5" dirty="0"/>
              <a:t>значок	</a:t>
            </a:r>
            <a:r>
              <a:rPr dirty="0"/>
              <a:t>, </a:t>
            </a:r>
            <a:r>
              <a:rPr spc="-5" dirty="0"/>
              <a:t>но</a:t>
            </a:r>
            <a:r>
              <a:rPr spc="-105" dirty="0"/>
              <a:t> </a:t>
            </a:r>
            <a:r>
              <a:rPr dirty="0"/>
              <a:t>она  </a:t>
            </a:r>
            <a:r>
              <a:rPr spc="-15" dirty="0"/>
              <a:t>необходима </a:t>
            </a:r>
            <a:r>
              <a:rPr spc="-5" dirty="0"/>
              <a:t>Вам </a:t>
            </a:r>
            <a:r>
              <a:rPr dirty="0"/>
              <a:t>в учебном </a:t>
            </a:r>
            <a:r>
              <a:rPr spc="-5" dirty="0"/>
              <a:t>процессе, </a:t>
            </a:r>
            <a:r>
              <a:rPr dirty="0"/>
              <a:t>Вы </a:t>
            </a:r>
            <a:r>
              <a:rPr spc="-15" dirty="0"/>
              <a:t>можете </a:t>
            </a:r>
            <a:r>
              <a:rPr dirty="0"/>
              <a:t>оформить </a:t>
            </a:r>
            <a:r>
              <a:rPr spc="-5" dirty="0"/>
              <a:t>заявку </a:t>
            </a:r>
            <a:r>
              <a:rPr dirty="0"/>
              <a:t>в  </a:t>
            </a:r>
            <a:r>
              <a:rPr spc="-5" dirty="0"/>
              <a:t>библиотеку на приобретение</a:t>
            </a:r>
            <a:r>
              <a:rPr spc="-80" dirty="0"/>
              <a:t> </a:t>
            </a:r>
            <a:r>
              <a:rPr spc="-5" dirty="0"/>
              <a:t>книги</a:t>
            </a:r>
          </a:p>
          <a:p>
            <a:pPr marL="34925"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47625" marR="108585">
              <a:lnSpc>
                <a:spcPct val="100000"/>
              </a:lnSpc>
            </a:pPr>
            <a:r>
              <a:rPr spc="-5" dirty="0"/>
              <a:t>Шаг </a:t>
            </a:r>
            <a:r>
              <a:rPr dirty="0"/>
              <a:t>1. </a:t>
            </a:r>
            <a:r>
              <a:rPr spc="-5" dirty="0"/>
              <a:t>Нажмите на значок </a:t>
            </a:r>
            <a:r>
              <a:rPr spc="-10" dirty="0"/>
              <a:t>«Заказать библиотекарю». Заказанная </a:t>
            </a:r>
            <a:r>
              <a:rPr spc="-5" dirty="0"/>
              <a:t>книга  появится </a:t>
            </a:r>
            <a:r>
              <a:rPr dirty="0"/>
              <a:t>в </a:t>
            </a:r>
            <a:r>
              <a:rPr spc="-5" dirty="0"/>
              <a:t>Вашем </a:t>
            </a:r>
            <a:r>
              <a:rPr dirty="0"/>
              <a:t>личном </a:t>
            </a:r>
            <a:r>
              <a:rPr spc="-5" dirty="0"/>
              <a:t>кабинете </a:t>
            </a:r>
            <a:r>
              <a:rPr dirty="0"/>
              <a:t>в </a:t>
            </a:r>
            <a:r>
              <a:rPr spc="-15" dirty="0"/>
              <a:t>разделе </a:t>
            </a:r>
            <a:r>
              <a:rPr dirty="0"/>
              <a:t>«Мое учебное </a:t>
            </a:r>
            <a:r>
              <a:rPr spc="-10" dirty="0"/>
              <a:t>заведение»</a:t>
            </a:r>
            <a:r>
              <a:rPr spc="-90" dirty="0"/>
              <a:t> </a:t>
            </a:r>
            <a:r>
              <a:rPr dirty="0"/>
              <a:t>–</a:t>
            </a:r>
          </a:p>
          <a:p>
            <a:pPr marL="47625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«Заявки </a:t>
            </a:r>
            <a:r>
              <a:rPr dirty="0"/>
              <a:t>в</a:t>
            </a:r>
            <a:r>
              <a:rPr spc="-25" dirty="0"/>
              <a:t> </a:t>
            </a:r>
            <a:r>
              <a:rPr spc="-5" dirty="0"/>
              <a:t>библиотеку».</a:t>
            </a:r>
          </a:p>
          <a:p>
            <a:pPr marL="34925"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47625">
              <a:lnSpc>
                <a:spcPct val="100000"/>
              </a:lnSpc>
            </a:pPr>
            <a:r>
              <a:rPr spc="-5" dirty="0"/>
              <a:t>Шаг </a:t>
            </a:r>
            <a:r>
              <a:rPr dirty="0"/>
              <a:t>2. </a:t>
            </a:r>
            <a:r>
              <a:rPr spc="-10" dirty="0"/>
              <a:t>Библиотекарь </a:t>
            </a:r>
            <a:r>
              <a:rPr dirty="0"/>
              <a:t>в </a:t>
            </a:r>
            <a:r>
              <a:rPr spc="-5" dirty="0"/>
              <a:t>своем </a:t>
            </a:r>
            <a:r>
              <a:rPr dirty="0"/>
              <a:t>личном </a:t>
            </a:r>
            <a:r>
              <a:rPr spc="-5" dirty="0"/>
              <a:t>кабинете </a:t>
            </a:r>
            <a:r>
              <a:rPr dirty="0"/>
              <a:t>увидит </a:t>
            </a:r>
            <a:r>
              <a:rPr spc="-5" dirty="0"/>
              <a:t>заявку </a:t>
            </a:r>
            <a:r>
              <a:rPr dirty="0"/>
              <a:t>и </a:t>
            </a:r>
            <a:r>
              <a:rPr spc="-10" dirty="0"/>
              <a:t>одобрит</a:t>
            </a:r>
            <a:r>
              <a:rPr spc="-160" dirty="0"/>
              <a:t> </a:t>
            </a:r>
            <a:r>
              <a:rPr spc="-5" dirty="0"/>
              <a:t>ее.</a:t>
            </a:r>
          </a:p>
          <a:p>
            <a:pPr marL="34925"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47625" marR="508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Шаг </a:t>
            </a:r>
            <a:r>
              <a:rPr dirty="0"/>
              <a:t>3. </a:t>
            </a:r>
            <a:r>
              <a:rPr spc="-10" dirty="0"/>
              <a:t>Если </a:t>
            </a:r>
            <a:r>
              <a:rPr spc="-5" dirty="0"/>
              <a:t>Вам </a:t>
            </a:r>
            <a:r>
              <a:rPr spc="-15" dirty="0"/>
              <a:t>необходимо </a:t>
            </a:r>
            <a:r>
              <a:rPr dirty="0"/>
              <a:t>оформить </a:t>
            </a:r>
            <a:r>
              <a:rPr spc="-5" dirty="0"/>
              <a:t>заявку </a:t>
            </a:r>
            <a:r>
              <a:rPr dirty="0"/>
              <a:t>в </a:t>
            </a:r>
            <a:r>
              <a:rPr spc="-5" dirty="0"/>
              <a:t>печатном виде, </a:t>
            </a:r>
            <a:r>
              <a:rPr spc="-10" dirty="0"/>
              <a:t>можно  скачать шаблон </a:t>
            </a:r>
            <a:r>
              <a:rPr spc="-5" dirty="0"/>
              <a:t>заявки </a:t>
            </a:r>
            <a:r>
              <a:rPr dirty="0"/>
              <a:t>в личном </a:t>
            </a:r>
            <a:r>
              <a:rPr spc="-5" dirty="0"/>
              <a:t>кабинете, </a:t>
            </a:r>
            <a:r>
              <a:rPr spc="-10" dirty="0"/>
              <a:t>подписать </a:t>
            </a:r>
            <a:r>
              <a:rPr spc="-5" dirty="0"/>
              <a:t>его </a:t>
            </a:r>
            <a:r>
              <a:rPr dirty="0"/>
              <a:t>и </a:t>
            </a:r>
            <a:r>
              <a:rPr spc="-10" dirty="0"/>
              <a:t>самостоятельно  </a:t>
            </a:r>
            <a:r>
              <a:rPr spc="-5" dirty="0"/>
              <a:t>отнести </a:t>
            </a:r>
            <a:r>
              <a:rPr dirty="0"/>
              <a:t>в </a:t>
            </a:r>
            <a:r>
              <a:rPr spc="-5" dirty="0"/>
              <a:t>библиотеку</a:t>
            </a:r>
            <a:r>
              <a:rPr spc="-60" dirty="0"/>
              <a:t> </a:t>
            </a:r>
            <a:r>
              <a:rPr spc="-5" dirty="0"/>
              <a:t>вуза.</a:t>
            </a:r>
          </a:p>
        </p:txBody>
      </p:sp>
      <p:sp>
        <p:nvSpPr>
          <p:cNvPr id="6" name="object 6"/>
          <p:cNvSpPr/>
          <p:nvPr/>
        </p:nvSpPr>
        <p:spPr>
          <a:xfrm>
            <a:off x="6260134" y="2645494"/>
            <a:ext cx="1289989" cy="2609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327" y="217931"/>
            <a:ext cx="2220467" cy="466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8400" y="870905"/>
            <a:ext cx="382177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C00000"/>
                </a:solidFill>
              </a:rPr>
              <a:t>Заявка </a:t>
            </a:r>
            <a:r>
              <a:rPr sz="3200" dirty="0">
                <a:solidFill>
                  <a:srgbClr val="C00000"/>
                </a:solidFill>
              </a:rPr>
              <a:t>в</a:t>
            </a:r>
            <a:r>
              <a:rPr sz="3200" spc="-60" dirty="0">
                <a:solidFill>
                  <a:srgbClr val="C00000"/>
                </a:solidFill>
              </a:rPr>
              <a:t> </a:t>
            </a:r>
            <a:r>
              <a:rPr sz="3200" spc="-10" dirty="0">
                <a:solidFill>
                  <a:srgbClr val="C00000"/>
                </a:solidFill>
              </a:rPr>
              <a:t>библиотеку</a:t>
            </a:r>
            <a:endParaRPr sz="3200" dirty="0"/>
          </a:p>
        </p:txBody>
      </p:sp>
      <p:sp>
        <p:nvSpPr>
          <p:cNvPr id="4" name="object 4"/>
          <p:cNvSpPr/>
          <p:nvPr/>
        </p:nvSpPr>
        <p:spPr>
          <a:xfrm>
            <a:off x="89916" y="1376172"/>
            <a:ext cx="9051022" cy="5446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4988" y="1571244"/>
            <a:ext cx="8462771" cy="48585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2262" y="3583892"/>
            <a:ext cx="841375" cy="560705"/>
          </a:xfrm>
          <a:custGeom>
            <a:avLst/>
            <a:gdLst/>
            <a:ahLst/>
            <a:cxnLst/>
            <a:rect l="l" t="t" r="r" b="b"/>
            <a:pathLst>
              <a:path w="841375" h="560704">
                <a:moveTo>
                  <a:pt x="0" y="560628"/>
                </a:moveTo>
                <a:lnTo>
                  <a:pt x="840930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25142" y="3583892"/>
            <a:ext cx="88265" cy="79375"/>
          </a:xfrm>
          <a:custGeom>
            <a:avLst/>
            <a:gdLst/>
            <a:ahLst/>
            <a:cxnLst/>
            <a:rect l="l" t="t" r="r" b="b"/>
            <a:pathLst>
              <a:path w="88265" h="79375">
                <a:moveTo>
                  <a:pt x="49314" y="79260"/>
                </a:moveTo>
                <a:lnTo>
                  <a:pt x="88061" y="0"/>
                </a:lnTo>
                <a:lnTo>
                  <a:pt x="0" y="5295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9683" y="1202436"/>
            <a:ext cx="7374634" cy="5655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4756" y="1397508"/>
            <a:ext cx="6786371" cy="5181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8327" y="217931"/>
            <a:ext cx="2220467" cy="4663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5750" y="4515006"/>
            <a:ext cx="558165" cy="558165"/>
          </a:xfrm>
          <a:custGeom>
            <a:avLst/>
            <a:gdLst/>
            <a:ahLst/>
            <a:cxnLst/>
            <a:rect l="l" t="t" r="r" b="b"/>
            <a:pathLst>
              <a:path w="558165" h="558164">
                <a:moveTo>
                  <a:pt x="0" y="557631"/>
                </a:moveTo>
                <a:lnTo>
                  <a:pt x="557631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8070" y="4515008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22440"/>
                </a:moveTo>
                <a:lnTo>
                  <a:pt x="85318" y="0"/>
                </a:lnTo>
                <a:lnTo>
                  <a:pt x="62865" y="85305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27722" y="794705"/>
            <a:ext cx="382177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C00000"/>
                </a:solidFill>
              </a:rPr>
              <a:t>Заявка </a:t>
            </a:r>
            <a:r>
              <a:rPr sz="3200" dirty="0">
                <a:solidFill>
                  <a:srgbClr val="C00000"/>
                </a:solidFill>
              </a:rPr>
              <a:t>в</a:t>
            </a:r>
            <a:r>
              <a:rPr sz="3200" spc="-60" dirty="0">
                <a:solidFill>
                  <a:srgbClr val="C00000"/>
                </a:solidFill>
              </a:rPr>
              <a:t> </a:t>
            </a:r>
            <a:r>
              <a:rPr sz="3200" spc="-10" dirty="0">
                <a:solidFill>
                  <a:srgbClr val="C00000"/>
                </a:solidFill>
              </a:rPr>
              <a:t>библиотеку</a:t>
            </a:r>
            <a:endParaRPr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916" y="1447800"/>
            <a:ext cx="9054083" cy="53964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7180" y="1524000"/>
            <a:ext cx="8549639" cy="4808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8327" y="217931"/>
            <a:ext cx="2220467" cy="4663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62310" y="858195"/>
            <a:ext cx="35814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 err="1">
                <a:solidFill>
                  <a:srgbClr val="C00000"/>
                </a:solidFill>
              </a:rPr>
              <a:t>Заявка</a:t>
            </a:r>
            <a:r>
              <a:rPr sz="3200" spc="-10" dirty="0">
                <a:solidFill>
                  <a:srgbClr val="C00000"/>
                </a:solidFill>
              </a:rPr>
              <a:t> </a:t>
            </a:r>
            <a:r>
              <a:rPr sz="3200" spc="-60" dirty="0">
                <a:solidFill>
                  <a:srgbClr val="C00000"/>
                </a:solidFill>
              </a:rPr>
              <a:t> </a:t>
            </a:r>
            <a:r>
              <a:rPr sz="3200" spc="-10" dirty="0">
                <a:solidFill>
                  <a:srgbClr val="C00000"/>
                </a:solidFill>
              </a:rPr>
              <a:t>библиотеку</a:t>
            </a:r>
            <a:endParaRPr sz="3200" dirty="0"/>
          </a:p>
        </p:txBody>
      </p:sp>
      <p:sp>
        <p:nvSpPr>
          <p:cNvPr id="6" name="object 6"/>
          <p:cNvSpPr/>
          <p:nvPr/>
        </p:nvSpPr>
        <p:spPr>
          <a:xfrm>
            <a:off x="3947525" y="3222922"/>
            <a:ext cx="1410970" cy="635000"/>
          </a:xfrm>
          <a:custGeom>
            <a:avLst/>
            <a:gdLst/>
            <a:ahLst/>
            <a:cxnLst/>
            <a:rect l="l" t="t" r="r" b="b"/>
            <a:pathLst>
              <a:path w="1410970" h="635000">
                <a:moveTo>
                  <a:pt x="1410868" y="634898"/>
                </a:moveTo>
                <a:lnTo>
                  <a:pt x="0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47519" y="3213670"/>
            <a:ext cx="88265" cy="81280"/>
          </a:xfrm>
          <a:custGeom>
            <a:avLst/>
            <a:gdLst/>
            <a:ahLst/>
            <a:cxnLst/>
            <a:rect l="l" t="t" r="r" b="b"/>
            <a:pathLst>
              <a:path w="88264" h="81279">
                <a:moveTo>
                  <a:pt x="51244" y="81064"/>
                </a:moveTo>
                <a:lnTo>
                  <a:pt x="0" y="9258"/>
                </a:lnTo>
                <a:lnTo>
                  <a:pt x="87731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327" y="217931"/>
            <a:ext cx="2220467" cy="466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01644" y="853377"/>
            <a:ext cx="458377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C00000"/>
                </a:solidFill>
              </a:rPr>
              <a:t>Заявка </a:t>
            </a:r>
            <a:r>
              <a:rPr sz="3200" dirty="0">
                <a:solidFill>
                  <a:srgbClr val="C00000"/>
                </a:solidFill>
              </a:rPr>
              <a:t>в</a:t>
            </a:r>
            <a:r>
              <a:rPr sz="3200" spc="-60" dirty="0">
                <a:solidFill>
                  <a:srgbClr val="C00000"/>
                </a:solidFill>
              </a:rPr>
              <a:t> </a:t>
            </a:r>
            <a:r>
              <a:rPr sz="3200" spc="-10" dirty="0">
                <a:solidFill>
                  <a:srgbClr val="C00000"/>
                </a:solidFill>
              </a:rPr>
              <a:t>библиотеку</a:t>
            </a:r>
            <a:endParaRPr sz="3200" dirty="0"/>
          </a:p>
        </p:txBody>
      </p:sp>
      <p:sp>
        <p:nvSpPr>
          <p:cNvPr id="4" name="object 4"/>
          <p:cNvSpPr/>
          <p:nvPr/>
        </p:nvSpPr>
        <p:spPr>
          <a:xfrm>
            <a:off x="89916" y="1412747"/>
            <a:ext cx="9054083" cy="54101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4988" y="1607820"/>
            <a:ext cx="8574023" cy="48219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2262" y="4583636"/>
            <a:ext cx="841375" cy="560705"/>
          </a:xfrm>
          <a:custGeom>
            <a:avLst/>
            <a:gdLst/>
            <a:ahLst/>
            <a:cxnLst/>
            <a:rect l="l" t="t" r="r" b="b"/>
            <a:pathLst>
              <a:path w="841375" h="560704">
                <a:moveTo>
                  <a:pt x="0" y="560628"/>
                </a:moveTo>
                <a:lnTo>
                  <a:pt x="840930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25142" y="4583636"/>
            <a:ext cx="88265" cy="79375"/>
          </a:xfrm>
          <a:custGeom>
            <a:avLst/>
            <a:gdLst/>
            <a:ahLst/>
            <a:cxnLst/>
            <a:rect l="l" t="t" r="r" b="b"/>
            <a:pathLst>
              <a:path w="88265" h="79375">
                <a:moveTo>
                  <a:pt x="49314" y="79260"/>
                </a:moveTo>
                <a:lnTo>
                  <a:pt x="88061" y="0"/>
                </a:lnTo>
                <a:lnTo>
                  <a:pt x="0" y="5295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15506" y="1358646"/>
            <a:ext cx="771525" cy="701675"/>
          </a:xfrm>
          <a:custGeom>
            <a:avLst/>
            <a:gdLst/>
            <a:ahLst/>
            <a:cxnLst/>
            <a:rect l="l" t="t" r="r" b="b"/>
            <a:pathLst>
              <a:path w="771525" h="701675">
                <a:moveTo>
                  <a:pt x="0" y="0"/>
                </a:moveTo>
                <a:lnTo>
                  <a:pt x="771309" y="701192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00527" y="1975683"/>
            <a:ext cx="86360" cy="84455"/>
          </a:xfrm>
          <a:custGeom>
            <a:avLst/>
            <a:gdLst/>
            <a:ahLst/>
            <a:cxnLst/>
            <a:rect l="l" t="t" r="r" b="b"/>
            <a:pathLst>
              <a:path w="86359" h="84455">
                <a:moveTo>
                  <a:pt x="59804" y="0"/>
                </a:moveTo>
                <a:lnTo>
                  <a:pt x="86283" y="84150"/>
                </a:lnTo>
                <a:lnTo>
                  <a:pt x="0" y="65773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74840" y="4298051"/>
            <a:ext cx="912494" cy="561340"/>
          </a:xfrm>
          <a:custGeom>
            <a:avLst/>
            <a:gdLst/>
            <a:ahLst/>
            <a:cxnLst/>
            <a:rect l="l" t="t" r="r" b="b"/>
            <a:pathLst>
              <a:path w="912495" h="561339">
                <a:moveTo>
                  <a:pt x="911987" y="561225"/>
                </a:moveTo>
                <a:lnTo>
                  <a:pt x="0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74842" y="4298048"/>
            <a:ext cx="88265" cy="78105"/>
          </a:xfrm>
          <a:custGeom>
            <a:avLst/>
            <a:gdLst/>
            <a:ahLst/>
            <a:cxnLst/>
            <a:rect l="l" t="t" r="r" b="b"/>
            <a:pathLst>
              <a:path w="88264" h="78104">
                <a:moveTo>
                  <a:pt x="41592" y="77800"/>
                </a:moveTo>
                <a:lnTo>
                  <a:pt x="0" y="0"/>
                </a:lnTo>
                <a:lnTo>
                  <a:pt x="88188" y="2095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327" y="217931"/>
            <a:ext cx="2220467" cy="466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6775" y="802049"/>
            <a:ext cx="814324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02335" marR="5080" indent="-890269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Чтобы </a:t>
            </a:r>
            <a:r>
              <a:rPr spc="-10" dirty="0"/>
              <a:t>легко </a:t>
            </a:r>
            <a:r>
              <a:rPr spc="-5" dirty="0"/>
              <a:t>найти нужный фрагмент книги, </a:t>
            </a:r>
            <a:r>
              <a:rPr spc="-10" dirty="0"/>
              <a:t>пожалуйста, </a:t>
            </a:r>
            <a:r>
              <a:rPr spc="-5" dirty="0"/>
              <a:t>воспользуйтесь  нашим ридером </a:t>
            </a:r>
            <a:r>
              <a:rPr dirty="0"/>
              <a:t>с </a:t>
            </a:r>
            <a:r>
              <a:rPr spc="-5" dirty="0"/>
              <a:t>возможностью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генерации</a:t>
            </a:r>
            <a:r>
              <a:rPr u="heavy" spc="-7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lms-ссылок</a:t>
            </a:r>
            <a:r>
              <a:rPr spc="-5" dirty="0"/>
              <a:t>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09055" y="1707305"/>
            <a:ext cx="21393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LMS-ссылки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459" y="2691809"/>
            <a:ext cx="8402955" cy="398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30835" indent="-635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27025" algn="l"/>
              </a:tabLst>
            </a:pPr>
            <a:r>
              <a:rPr sz="2000" b="1" spc="-5" dirty="0">
                <a:latin typeface="Calibri"/>
                <a:cs typeface="Calibri"/>
              </a:rPr>
              <a:t>LMS-ссылка помогает сформировать ссылку не </a:t>
            </a:r>
            <a:r>
              <a:rPr sz="2000" b="1" spc="-15" dirty="0">
                <a:latin typeface="Calibri"/>
                <a:cs typeface="Calibri"/>
              </a:rPr>
              <a:t>только </a:t>
            </a:r>
            <a:r>
              <a:rPr sz="2000" b="1" spc="-5" dirty="0">
                <a:latin typeface="Calibri"/>
                <a:cs typeface="Calibri"/>
              </a:rPr>
              <a:t>на конкретную  книгу </a:t>
            </a:r>
            <a:r>
              <a:rPr sz="2000" b="1" dirty="0">
                <a:latin typeface="Calibri"/>
                <a:cs typeface="Calibri"/>
              </a:rPr>
              <a:t>для рабочей </a:t>
            </a:r>
            <a:r>
              <a:rPr sz="2000" b="1" spc="-5" dirty="0">
                <a:latin typeface="Calibri"/>
                <a:cs typeface="Calibri"/>
              </a:rPr>
              <a:t>программы </a:t>
            </a:r>
            <a:r>
              <a:rPr sz="2000" b="1" dirty="0">
                <a:latin typeface="Calibri"/>
                <a:cs typeface="Calibri"/>
              </a:rPr>
              <a:t>дисциплин или </a:t>
            </a:r>
            <a:r>
              <a:rPr sz="2000" b="1" spc="-5" dirty="0">
                <a:latin typeface="Calibri"/>
                <a:cs typeface="Calibri"/>
              </a:rPr>
              <a:t>онлайн-курса, но </a:t>
            </a:r>
            <a:r>
              <a:rPr sz="2000" b="1" dirty="0">
                <a:latin typeface="Calibri"/>
                <a:cs typeface="Calibri"/>
              </a:rPr>
              <a:t>и </a:t>
            </a:r>
            <a:r>
              <a:rPr sz="2000" b="1" spc="-5" dirty="0">
                <a:latin typeface="Calibri"/>
                <a:cs typeface="Calibri"/>
              </a:rPr>
              <a:t>дает  возможность генерации </a:t>
            </a:r>
            <a:r>
              <a:rPr sz="2000" b="1" dirty="0">
                <a:latin typeface="Calibri"/>
                <a:cs typeface="Calibri"/>
              </a:rPr>
              <a:t>ссылки </a:t>
            </a:r>
            <a:r>
              <a:rPr sz="2000" b="1" spc="-5" dirty="0">
                <a:latin typeface="Calibri"/>
                <a:cs typeface="Calibri"/>
              </a:rPr>
              <a:t>на конкретную страницу</a:t>
            </a:r>
            <a:r>
              <a:rPr sz="2000" b="1" spc="-14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книги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799465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Шаг </a:t>
            </a:r>
            <a:r>
              <a:rPr sz="2000" b="1" dirty="0">
                <a:latin typeface="Calibri"/>
                <a:cs typeface="Calibri"/>
              </a:rPr>
              <a:t>1. </a:t>
            </a:r>
            <a:r>
              <a:rPr sz="2000" b="1" spc="-5" dirty="0">
                <a:latin typeface="Calibri"/>
                <a:cs typeface="Calibri"/>
              </a:rPr>
              <a:t>Выберите нужную </a:t>
            </a:r>
            <a:r>
              <a:rPr sz="2000" b="1" spc="-15" dirty="0">
                <a:latin typeface="Calibri"/>
                <a:cs typeface="Calibri"/>
              </a:rPr>
              <a:t>страницу, </a:t>
            </a:r>
            <a:r>
              <a:rPr sz="2000" b="1" spc="-5" dirty="0">
                <a:latin typeface="Calibri"/>
                <a:cs typeface="Calibri"/>
              </a:rPr>
              <a:t>на </a:t>
            </a:r>
            <a:r>
              <a:rPr sz="2000" b="1" spc="-10" dirty="0">
                <a:latin typeface="Calibri"/>
                <a:cs typeface="Calibri"/>
              </a:rPr>
              <a:t>которую хотите дать </a:t>
            </a:r>
            <a:r>
              <a:rPr sz="2000" b="1" spc="-5" dirty="0">
                <a:latin typeface="Calibri"/>
                <a:cs typeface="Calibri"/>
              </a:rPr>
              <a:t>ссылку </a:t>
            </a:r>
            <a:r>
              <a:rPr sz="2000" b="1" dirty="0">
                <a:latin typeface="Calibri"/>
                <a:cs typeface="Calibri"/>
              </a:rPr>
              <a:t>и  </a:t>
            </a:r>
            <a:r>
              <a:rPr sz="2000" b="1" spc="-5" dirty="0">
                <a:latin typeface="Calibri"/>
                <a:cs typeface="Calibri"/>
              </a:rPr>
              <a:t>нажмите на значок «Создание ссылок </a:t>
            </a:r>
            <a:r>
              <a:rPr sz="2000" b="1" dirty="0">
                <a:latin typeface="Calibri"/>
                <a:cs typeface="Calibri"/>
              </a:rPr>
              <a:t>для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LMS»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Шаг </a:t>
            </a:r>
            <a:r>
              <a:rPr sz="2000" b="1" dirty="0">
                <a:latin typeface="Calibri"/>
                <a:cs typeface="Calibri"/>
              </a:rPr>
              <a:t>2. Во </a:t>
            </a:r>
            <a:r>
              <a:rPr sz="2000" b="1" spc="-5" dirty="0">
                <a:latin typeface="Calibri"/>
                <a:cs typeface="Calibri"/>
              </a:rPr>
              <a:t>всплывающем </a:t>
            </a:r>
            <a:r>
              <a:rPr sz="2000" b="1" spc="-15" dirty="0">
                <a:latin typeface="Calibri"/>
                <a:cs typeface="Calibri"/>
              </a:rPr>
              <a:t>окошке </a:t>
            </a:r>
            <a:r>
              <a:rPr sz="2000" b="1" spc="-5" dirty="0">
                <a:latin typeface="Calibri"/>
                <a:cs typeface="Calibri"/>
              </a:rPr>
              <a:t>выберите диапазон страниц </a:t>
            </a:r>
            <a:r>
              <a:rPr sz="2000" b="1" dirty="0">
                <a:latin typeface="Calibri"/>
                <a:cs typeface="Calibri"/>
              </a:rPr>
              <a:t>для </a:t>
            </a:r>
            <a:r>
              <a:rPr sz="2000" b="1" spc="-5" dirty="0">
                <a:latin typeface="Calibri"/>
                <a:cs typeface="Calibri"/>
              </a:rPr>
              <a:t>ссылки </a:t>
            </a:r>
            <a:r>
              <a:rPr sz="2000" b="1" dirty="0">
                <a:latin typeface="Calibri"/>
                <a:cs typeface="Calibri"/>
              </a:rPr>
              <a:t>и  </a:t>
            </a:r>
            <a:r>
              <a:rPr sz="2000" b="1" spc="-5" dirty="0">
                <a:latin typeface="Calibri"/>
                <a:cs typeface="Calibri"/>
              </a:rPr>
              <a:t>нажмите «Создать </a:t>
            </a:r>
            <a:r>
              <a:rPr sz="2000" b="1" dirty="0">
                <a:latin typeface="Calibri"/>
                <a:cs typeface="Calibri"/>
              </a:rPr>
              <a:t>и </a:t>
            </a:r>
            <a:r>
              <a:rPr sz="2000" b="1" spc="-5" dirty="0">
                <a:latin typeface="Calibri"/>
                <a:cs typeface="Calibri"/>
              </a:rPr>
              <a:t>скопировать </a:t>
            </a:r>
            <a:r>
              <a:rPr sz="2000" b="1" dirty="0">
                <a:latin typeface="Calibri"/>
                <a:cs typeface="Calibri"/>
              </a:rPr>
              <a:t>в </a:t>
            </a:r>
            <a:r>
              <a:rPr sz="2000" b="1" spc="-10" dirty="0">
                <a:latin typeface="Calibri"/>
                <a:cs typeface="Calibri"/>
              </a:rPr>
              <a:t>буфер». </a:t>
            </a:r>
            <a:r>
              <a:rPr sz="2000" b="1" dirty="0">
                <a:latin typeface="Calibri"/>
                <a:cs typeface="Calibri"/>
              </a:rPr>
              <a:t>Появившуюся </a:t>
            </a:r>
            <a:r>
              <a:rPr sz="2000" b="1" spc="-5" dirty="0">
                <a:latin typeface="Calibri"/>
                <a:cs typeface="Calibri"/>
              </a:rPr>
              <a:t>ссылку </a:t>
            </a:r>
            <a:r>
              <a:rPr sz="2000" b="1" spc="-10" dirty="0">
                <a:latin typeface="Calibri"/>
                <a:cs typeface="Calibri"/>
              </a:rPr>
              <a:t>можно  </a:t>
            </a:r>
            <a:r>
              <a:rPr sz="2000" b="1" spc="-5" dirty="0">
                <a:latin typeface="Calibri"/>
                <a:cs typeface="Calibri"/>
              </a:rPr>
              <a:t>использовать!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36703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latin typeface="Calibri"/>
                <a:cs typeface="Calibri"/>
              </a:rPr>
              <a:t>Шаг </a:t>
            </a:r>
            <a:r>
              <a:rPr sz="2000" b="1" dirty="0">
                <a:latin typeface="Calibri"/>
                <a:cs typeface="Calibri"/>
              </a:rPr>
              <a:t>3. Все </a:t>
            </a:r>
            <a:r>
              <a:rPr sz="2000" b="1" spc="-5" dirty="0">
                <a:latin typeface="Calibri"/>
                <a:cs typeface="Calibri"/>
              </a:rPr>
              <a:t>ранее созданные lms-ссылки </a:t>
            </a:r>
            <a:r>
              <a:rPr sz="2000" b="1" dirty="0">
                <a:latin typeface="Calibri"/>
                <a:cs typeface="Calibri"/>
              </a:rPr>
              <a:t>для </a:t>
            </a:r>
            <a:r>
              <a:rPr sz="2000" b="1" spc="-15" dirty="0">
                <a:latin typeface="Calibri"/>
                <a:cs typeface="Calibri"/>
              </a:rPr>
              <a:t>удобства </a:t>
            </a:r>
            <a:r>
              <a:rPr sz="2000" b="1" spc="-5" dirty="0">
                <a:latin typeface="Calibri"/>
                <a:cs typeface="Calibri"/>
              </a:rPr>
              <a:t>хранятся </a:t>
            </a:r>
            <a:r>
              <a:rPr sz="2000" b="1" dirty="0">
                <a:latin typeface="Calibri"/>
                <a:cs typeface="Calibri"/>
              </a:rPr>
              <a:t>в </a:t>
            </a:r>
            <a:r>
              <a:rPr sz="2000" b="1" spc="-5" dirty="0">
                <a:latin typeface="Calibri"/>
                <a:cs typeface="Calibri"/>
              </a:rPr>
              <a:t>Вашем  </a:t>
            </a:r>
            <a:r>
              <a:rPr sz="2000" b="1" dirty="0">
                <a:latin typeface="Calibri"/>
                <a:cs typeface="Calibri"/>
              </a:rPr>
              <a:t>личном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кабинете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20155" y="4258055"/>
            <a:ext cx="466343" cy="457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327" y="217931"/>
            <a:ext cx="2220467" cy="466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50542" y="908841"/>
            <a:ext cx="2859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https://znanium.com/</a:t>
            </a:r>
            <a:endParaRPr sz="2400" dirty="0"/>
          </a:p>
        </p:txBody>
      </p:sp>
      <p:sp>
        <p:nvSpPr>
          <p:cNvPr id="4" name="object 4"/>
          <p:cNvSpPr/>
          <p:nvPr/>
        </p:nvSpPr>
        <p:spPr>
          <a:xfrm>
            <a:off x="286347" y="1486897"/>
            <a:ext cx="8324254" cy="52949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FAF38F24-6D6A-4742-8BA9-29E75EFAF8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7" y="1500809"/>
            <a:ext cx="8001000" cy="491627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92" y="1519427"/>
            <a:ext cx="9093707" cy="5338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8327" y="217931"/>
            <a:ext cx="2220467" cy="466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3022" y="870440"/>
            <a:ext cx="2967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solidFill>
                  <a:srgbClr val="C00000"/>
                </a:solidFill>
              </a:rPr>
              <a:t>Генерация</a:t>
            </a:r>
            <a:r>
              <a:rPr sz="2400" dirty="0">
                <a:solidFill>
                  <a:srgbClr val="C00000"/>
                </a:solidFill>
              </a:rPr>
              <a:t> </a:t>
            </a:r>
            <a:r>
              <a:rPr sz="2400" spc="-5" dirty="0">
                <a:solidFill>
                  <a:srgbClr val="C00000"/>
                </a:solidFill>
              </a:rPr>
              <a:t>lms-ссылок</a:t>
            </a:r>
            <a:endParaRPr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340768"/>
            <a:ext cx="7869881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ject 5"/>
          <p:cNvSpPr/>
          <p:nvPr/>
        </p:nvSpPr>
        <p:spPr>
          <a:xfrm>
            <a:off x="7092281" y="1412776"/>
            <a:ext cx="504056" cy="429895"/>
          </a:xfrm>
          <a:custGeom>
            <a:avLst/>
            <a:gdLst/>
            <a:ahLst/>
            <a:cxnLst/>
            <a:rect l="l" t="t" r="r" b="b"/>
            <a:pathLst>
              <a:path w="786764" h="429894">
                <a:moveTo>
                  <a:pt x="0" y="214884"/>
                </a:moveTo>
                <a:lnTo>
                  <a:pt x="16647" y="152821"/>
                </a:lnTo>
                <a:lnTo>
                  <a:pt x="63344" y="97875"/>
                </a:lnTo>
                <a:lnTo>
                  <a:pt x="96442" y="73902"/>
                </a:lnTo>
                <a:lnTo>
                  <a:pt x="135227" y="52705"/>
                </a:lnTo>
                <a:lnTo>
                  <a:pt x="179093" y="34618"/>
                </a:lnTo>
                <a:lnTo>
                  <a:pt x="227430" y="19971"/>
                </a:lnTo>
                <a:lnTo>
                  <a:pt x="279631" y="9097"/>
                </a:lnTo>
                <a:lnTo>
                  <a:pt x="335088" y="2329"/>
                </a:lnTo>
                <a:lnTo>
                  <a:pt x="393192" y="0"/>
                </a:lnTo>
                <a:lnTo>
                  <a:pt x="451295" y="2329"/>
                </a:lnTo>
                <a:lnTo>
                  <a:pt x="506752" y="9097"/>
                </a:lnTo>
                <a:lnTo>
                  <a:pt x="558953" y="19971"/>
                </a:lnTo>
                <a:lnTo>
                  <a:pt x="607290" y="34618"/>
                </a:lnTo>
                <a:lnTo>
                  <a:pt x="651156" y="52705"/>
                </a:lnTo>
                <a:lnTo>
                  <a:pt x="689941" y="73902"/>
                </a:lnTo>
                <a:lnTo>
                  <a:pt x="723039" y="97875"/>
                </a:lnTo>
                <a:lnTo>
                  <a:pt x="769736" y="152821"/>
                </a:lnTo>
                <a:lnTo>
                  <a:pt x="786384" y="214884"/>
                </a:lnTo>
                <a:lnTo>
                  <a:pt x="782120" y="246638"/>
                </a:lnTo>
                <a:lnTo>
                  <a:pt x="749840" y="305475"/>
                </a:lnTo>
                <a:lnTo>
                  <a:pt x="689941" y="355865"/>
                </a:lnTo>
                <a:lnTo>
                  <a:pt x="651156" y="377062"/>
                </a:lnTo>
                <a:lnTo>
                  <a:pt x="607290" y="395149"/>
                </a:lnTo>
                <a:lnTo>
                  <a:pt x="558953" y="409796"/>
                </a:lnTo>
                <a:lnTo>
                  <a:pt x="506752" y="420670"/>
                </a:lnTo>
                <a:lnTo>
                  <a:pt x="451295" y="427438"/>
                </a:lnTo>
                <a:lnTo>
                  <a:pt x="393192" y="429768"/>
                </a:lnTo>
                <a:lnTo>
                  <a:pt x="335088" y="427438"/>
                </a:lnTo>
                <a:lnTo>
                  <a:pt x="279631" y="420670"/>
                </a:lnTo>
                <a:lnTo>
                  <a:pt x="227430" y="409796"/>
                </a:lnTo>
                <a:lnTo>
                  <a:pt x="179093" y="395149"/>
                </a:lnTo>
                <a:lnTo>
                  <a:pt x="135227" y="377062"/>
                </a:lnTo>
                <a:lnTo>
                  <a:pt x="96442" y="355865"/>
                </a:lnTo>
                <a:lnTo>
                  <a:pt x="63344" y="331892"/>
                </a:lnTo>
                <a:lnTo>
                  <a:pt x="16647" y="276946"/>
                </a:lnTo>
                <a:lnTo>
                  <a:pt x="0" y="214884"/>
                </a:lnTo>
                <a:close/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/>
          <p:nvPr/>
        </p:nvSpPr>
        <p:spPr>
          <a:xfrm>
            <a:off x="7452320" y="3356992"/>
            <a:ext cx="576064" cy="357887"/>
          </a:xfrm>
          <a:custGeom>
            <a:avLst/>
            <a:gdLst/>
            <a:ahLst/>
            <a:cxnLst/>
            <a:rect l="l" t="t" r="r" b="b"/>
            <a:pathLst>
              <a:path w="786764" h="429894">
                <a:moveTo>
                  <a:pt x="0" y="214884"/>
                </a:moveTo>
                <a:lnTo>
                  <a:pt x="16647" y="152821"/>
                </a:lnTo>
                <a:lnTo>
                  <a:pt x="63344" y="97875"/>
                </a:lnTo>
                <a:lnTo>
                  <a:pt x="96442" y="73902"/>
                </a:lnTo>
                <a:lnTo>
                  <a:pt x="135227" y="52705"/>
                </a:lnTo>
                <a:lnTo>
                  <a:pt x="179093" y="34618"/>
                </a:lnTo>
                <a:lnTo>
                  <a:pt x="227430" y="19971"/>
                </a:lnTo>
                <a:lnTo>
                  <a:pt x="279631" y="9097"/>
                </a:lnTo>
                <a:lnTo>
                  <a:pt x="335088" y="2329"/>
                </a:lnTo>
                <a:lnTo>
                  <a:pt x="393192" y="0"/>
                </a:lnTo>
                <a:lnTo>
                  <a:pt x="451295" y="2329"/>
                </a:lnTo>
                <a:lnTo>
                  <a:pt x="506752" y="9097"/>
                </a:lnTo>
                <a:lnTo>
                  <a:pt x="558953" y="19971"/>
                </a:lnTo>
                <a:lnTo>
                  <a:pt x="607290" y="34618"/>
                </a:lnTo>
                <a:lnTo>
                  <a:pt x="651156" y="52705"/>
                </a:lnTo>
                <a:lnTo>
                  <a:pt x="689941" y="73902"/>
                </a:lnTo>
                <a:lnTo>
                  <a:pt x="723039" y="97875"/>
                </a:lnTo>
                <a:lnTo>
                  <a:pt x="769736" y="152821"/>
                </a:lnTo>
                <a:lnTo>
                  <a:pt x="786384" y="214884"/>
                </a:lnTo>
                <a:lnTo>
                  <a:pt x="782120" y="246638"/>
                </a:lnTo>
                <a:lnTo>
                  <a:pt x="749840" y="305475"/>
                </a:lnTo>
                <a:lnTo>
                  <a:pt x="689941" y="355865"/>
                </a:lnTo>
                <a:lnTo>
                  <a:pt x="651156" y="377062"/>
                </a:lnTo>
                <a:lnTo>
                  <a:pt x="607290" y="395149"/>
                </a:lnTo>
                <a:lnTo>
                  <a:pt x="558953" y="409796"/>
                </a:lnTo>
                <a:lnTo>
                  <a:pt x="506752" y="420670"/>
                </a:lnTo>
                <a:lnTo>
                  <a:pt x="451295" y="427438"/>
                </a:lnTo>
                <a:lnTo>
                  <a:pt x="393192" y="429768"/>
                </a:lnTo>
                <a:lnTo>
                  <a:pt x="335088" y="427438"/>
                </a:lnTo>
                <a:lnTo>
                  <a:pt x="279631" y="420670"/>
                </a:lnTo>
                <a:lnTo>
                  <a:pt x="227430" y="409796"/>
                </a:lnTo>
                <a:lnTo>
                  <a:pt x="179093" y="395149"/>
                </a:lnTo>
                <a:lnTo>
                  <a:pt x="135227" y="377062"/>
                </a:lnTo>
                <a:lnTo>
                  <a:pt x="96442" y="355865"/>
                </a:lnTo>
                <a:lnTo>
                  <a:pt x="63344" y="331892"/>
                </a:lnTo>
                <a:lnTo>
                  <a:pt x="16647" y="276946"/>
                </a:lnTo>
                <a:lnTo>
                  <a:pt x="0" y="214884"/>
                </a:lnTo>
                <a:close/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5"/>
          <p:cNvSpPr/>
          <p:nvPr/>
        </p:nvSpPr>
        <p:spPr>
          <a:xfrm>
            <a:off x="6084168" y="4077072"/>
            <a:ext cx="2520280" cy="429895"/>
          </a:xfrm>
          <a:custGeom>
            <a:avLst/>
            <a:gdLst/>
            <a:ahLst/>
            <a:cxnLst/>
            <a:rect l="l" t="t" r="r" b="b"/>
            <a:pathLst>
              <a:path w="786764" h="429894">
                <a:moveTo>
                  <a:pt x="0" y="214884"/>
                </a:moveTo>
                <a:lnTo>
                  <a:pt x="16647" y="152821"/>
                </a:lnTo>
                <a:lnTo>
                  <a:pt x="63344" y="97875"/>
                </a:lnTo>
                <a:lnTo>
                  <a:pt x="96442" y="73902"/>
                </a:lnTo>
                <a:lnTo>
                  <a:pt x="135227" y="52705"/>
                </a:lnTo>
                <a:lnTo>
                  <a:pt x="179093" y="34618"/>
                </a:lnTo>
                <a:lnTo>
                  <a:pt x="227430" y="19971"/>
                </a:lnTo>
                <a:lnTo>
                  <a:pt x="279631" y="9097"/>
                </a:lnTo>
                <a:lnTo>
                  <a:pt x="335088" y="2329"/>
                </a:lnTo>
                <a:lnTo>
                  <a:pt x="393192" y="0"/>
                </a:lnTo>
                <a:lnTo>
                  <a:pt x="451295" y="2329"/>
                </a:lnTo>
                <a:lnTo>
                  <a:pt x="506752" y="9097"/>
                </a:lnTo>
                <a:lnTo>
                  <a:pt x="558953" y="19971"/>
                </a:lnTo>
                <a:lnTo>
                  <a:pt x="607290" y="34618"/>
                </a:lnTo>
                <a:lnTo>
                  <a:pt x="651156" y="52705"/>
                </a:lnTo>
                <a:lnTo>
                  <a:pt x="689941" y="73902"/>
                </a:lnTo>
                <a:lnTo>
                  <a:pt x="723039" y="97875"/>
                </a:lnTo>
                <a:lnTo>
                  <a:pt x="769736" y="152821"/>
                </a:lnTo>
                <a:lnTo>
                  <a:pt x="786384" y="214884"/>
                </a:lnTo>
                <a:lnTo>
                  <a:pt x="782120" y="246638"/>
                </a:lnTo>
                <a:lnTo>
                  <a:pt x="749840" y="305475"/>
                </a:lnTo>
                <a:lnTo>
                  <a:pt x="689941" y="355865"/>
                </a:lnTo>
                <a:lnTo>
                  <a:pt x="651156" y="377062"/>
                </a:lnTo>
                <a:lnTo>
                  <a:pt x="607290" y="395149"/>
                </a:lnTo>
                <a:lnTo>
                  <a:pt x="558953" y="409796"/>
                </a:lnTo>
                <a:lnTo>
                  <a:pt x="506752" y="420670"/>
                </a:lnTo>
                <a:lnTo>
                  <a:pt x="451295" y="427438"/>
                </a:lnTo>
                <a:lnTo>
                  <a:pt x="393192" y="429768"/>
                </a:lnTo>
                <a:lnTo>
                  <a:pt x="335088" y="427438"/>
                </a:lnTo>
                <a:lnTo>
                  <a:pt x="279631" y="420670"/>
                </a:lnTo>
                <a:lnTo>
                  <a:pt x="227430" y="409796"/>
                </a:lnTo>
                <a:lnTo>
                  <a:pt x="179093" y="395149"/>
                </a:lnTo>
                <a:lnTo>
                  <a:pt x="135227" y="377062"/>
                </a:lnTo>
                <a:lnTo>
                  <a:pt x="96442" y="355865"/>
                </a:lnTo>
                <a:lnTo>
                  <a:pt x="63344" y="331892"/>
                </a:lnTo>
                <a:lnTo>
                  <a:pt x="16647" y="276946"/>
                </a:lnTo>
                <a:lnTo>
                  <a:pt x="0" y="214884"/>
                </a:lnTo>
                <a:close/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" y="1376172"/>
            <a:ext cx="9116567" cy="5446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8327" y="217931"/>
            <a:ext cx="2220467" cy="466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3022" y="870440"/>
            <a:ext cx="2967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solidFill>
                  <a:srgbClr val="C00000"/>
                </a:solidFill>
              </a:rPr>
              <a:t>Генерация</a:t>
            </a:r>
            <a:r>
              <a:rPr sz="2400" dirty="0">
                <a:solidFill>
                  <a:srgbClr val="C00000"/>
                </a:solidFill>
              </a:rPr>
              <a:t> </a:t>
            </a:r>
            <a:r>
              <a:rPr sz="2400" spc="-5" dirty="0">
                <a:solidFill>
                  <a:srgbClr val="C00000"/>
                </a:solidFill>
              </a:rPr>
              <a:t>lms-ссылок</a:t>
            </a:r>
            <a:endParaRPr sz="240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776864" cy="50848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object 5"/>
          <p:cNvSpPr/>
          <p:nvPr/>
        </p:nvSpPr>
        <p:spPr>
          <a:xfrm>
            <a:off x="7264633" y="3269873"/>
            <a:ext cx="575540" cy="342168"/>
          </a:xfrm>
          <a:custGeom>
            <a:avLst/>
            <a:gdLst/>
            <a:ahLst/>
            <a:cxnLst/>
            <a:rect l="l" t="t" r="r" b="b"/>
            <a:pathLst>
              <a:path w="786764" h="429894">
                <a:moveTo>
                  <a:pt x="0" y="214884"/>
                </a:moveTo>
                <a:lnTo>
                  <a:pt x="16647" y="152821"/>
                </a:lnTo>
                <a:lnTo>
                  <a:pt x="63344" y="97875"/>
                </a:lnTo>
                <a:lnTo>
                  <a:pt x="96442" y="73902"/>
                </a:lnTo>
                <a:lnTo>
                  <a:pt x="135227" y="52705"/>
                </a:lnTo>
                <a:lnTo>
                  <a:pt x="179093" y="34618"/>
                </a:lnTo>
                <a:lnTo>
                  <a:pt x="227430" y="19971"/>
                </a:lnTo>
                <a:lnTo>
                  <a:pt x="279631" y="9097"/>
                </a:lnTo>
                <a:lnTo>
                  <a:pt x="335088" y="2329"/>
                </a:lnTo>
                <a:lnTo>
                  <a:pt x="393192" y="0"/>
                </a:lnTo>
                <a:lnTo>
                  <a:pt x="451295" y="2329"/>
                </a:lnTo>
                <a:lnTo>
                  <a:pt x="506752" y="9097"/>
                </a:lnTo>
                <a:lnTo>
                  <a:pt x="558953" y="19971"/>
                </a:lnTo>
                <a:lnTo>
                  <a:pt x="607290" y="34618"/>
                </a:lnTo>
                <a:lnTo>
                  <a:pt x="651156" y="52705"/>
                </a:lnTo>
                <a:lnTo>
                  <a:pt x="689941" y="73902"/>
                </a:lnTo>
                <a:lnTo>
                  <a:pt x="723039" y="97875"/>
                </a:lnTo>
                <a:lnTo>
                  <a:pt x="769736" y="152821"/>
                </a:lnTo>
                <a:lnTo>
                  <a:pt x="786384" y="214884"/>
                </a:lnTo>
                <a:lnTo>
                  <a:pt x="782120" y="246638"/>
                </a:lnTo>
                <a:lnTo>
                  <a:pt x="749840" y="305475"/>
                </a:lnTo>
                <a:lnTo>
                  <a:pt x="689941" y="355865"/>
                </a:lnTo>
                <a:lnTo>
                  <a:pt x="651156" y="377062"/>
                </a:lnTo>
                <a:lnTo>
                  <a:pt x="607290" y="395149"/>
                </a:lnTo>
                <a:lnTo>
                  <a:pt x="558953" y="409796"/>
                </a:lnTo>
                <a:lnTo>
                  <a:pt x="506752" y="420670"/>
                </a:lnTo>
                <a:lnTo>
                  <a:pt x="451295" y="427438"/>
                </a:lnTo>
                <a:lnTo>
                  <a:pt x="393192" y="429768"/>
                </a:lnTo>
                <a:lnTo>
                  <a:pt x="335088" y="427438"/>
                </a:lnTo>
                <a:lnTo>
                  <a:pt x="279631" y="420670"/>
                </a:lnTo>
                <a:lnTo>
                  <a:pt x="227430" y="409796"/>
                </a:lnTo>
                <a:lnTo>
                  <a:pt x="179093" y="395149"/>
                </a:lnTo>
                <a:lnTo>
                  <a:pt x="135227" y="377062"/>
                </a:lnTo>
                <a:lnTo>
                  <a:pt x="96442" y="355865"/>
                </a:lnTo>
                <a:lnTo>
                  <a:pt x="63344" y="331892"/>
                </a:lnTo>
                <a:lnTo>
                  <a:pt x="16647" y="276946"/>
                </a:lnTo>
                <a:lnTo>
                  <a:pt x="0" y="214884"/>
                </a:lnTo>
                <a:close/>
              </a:path>
            </a:pathLst>
          </a:custGeom>
          <a:ln w="19812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916" y="1376172"/>
            <a:ext cx="9054083" cy="5451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4988" y="1571244"/>
            <a:ext cx="8644127" cy="48630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8327" y="217931"/>
            <a:ext cx="2220467" cy="4663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3022" y="870440"/>
            <a:ext cx="2967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solidFill>
                  <a:srgbClr val="C00000"/>
                </a:solidFill>
              </a:rPr>
              <a:t>Генерация</a:t>
            </a:r>
            <a:r>
              <a:rPr sz="2400" dirty="0">
                <a:solidFill>
                  <a:srgbClr val="C00000"/>
                </a:solidFill>
              </a:rPr>
              <a:t> </a:t>
            </a:r>
            <a:r>
              <a:rPr sz="2400" spc="-5" dirty="0">
                <a:solidFill>
                  <a:srgbClr val="C00000"/>
                </a:solidFill>
              </a:rPr>
              <a:t>lms-ссылок</a:t>
            </a:r>
            <a:endParaRPr sz="2400" dirty="0"/>
          </a:p>
        </p:txBody>
      </p:sp>
      <p:sp>
        <p:nvSpPr>
          <p:cNvPr id="6" name="object 6"/>
          <p:cNvSpPr/>
          <p:nvPr/>
        </p:nvSpPr>
        <p:spPr>
          <a:xfrm>
            <a:off x="4517687" y="2929889"/>
            <a:ext cx="769620" cy="489584"/>
          </a:xfrm>
          <a:custGeom>
            <a:avLst/>
            <a:gdLst/>
            <a:ahLst/>
            <a:cxnLst/>
            <a:rect l="l" t="t" r="r" b="b"/>
            <a:pathLst>
              <a:path w="769620" h="489585">
                <a:moveTo>
                  <a:pt x="769264" y="0"/>
                </a:moveTo>
                <a:lnTo>
                  <a:pt x="0" y="489534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17675" y="3341011"/>
            <a:ext cx="88265" cy="78740"/>
          </a:xfrm>
          <a:custGeom>
            <a:avLst/>
            <a:gdLst/>
            <a:ahLst/>
            <a:cxnLst/>
            <a:rect l="l" t="t" r="r" b="b"/>
            <a:pathLst>
              <a:path w="88264" h="78739">
                <a:moveTo>
                  <a:pt x="40424" y="0"/>
                </a:moveTo>
                <a:lnTo>
                  <a:pt x="0" y="78409"/>
                </a:lnTo>
                <a:lnTo>
                  <a:pt x="88150" y="74993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38327" y="217931"/>
            <a:ext cx="2220467" cy="466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3022" y="870440"/>
            <a:ext cx="2967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solidFill>
                  <a:srgbClr val="C00000"/>
                </a:solidFill>
              </a:rPr>
              <a:t>Генерация</a:t>
            </a:r>
            <a:r>
              <a:rPr sz="2400" dirty="0">
                <a:solidFill>
                  <a:srgbClr val="C00000"/>
                </a:solidFill>
              </a:rPr>
              <a:t> </a:t>
            </a:r>
            <a:r>
              <a:rPr sz="2400" spc="-5" dirty="0">
                <a:solidFill>
                  <a:srgbClr val="C00000"/>
                </a:solidFill>
              </a:rPr>
              <a:t>lms-ссылок</a:t>
            </a:r>
            <a:endParaRPr sz="2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775450" cy="509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6"/>
          <p:cNvSpPr/>
          <p:nvPr/>
        </p:nvSpPr>
        <p:spPr>
          <a:xfrm>
            <a:off x="4343399" y="5794732"/>
            <a:ext cx="1001597" cy="522530"/>
          </a:xfrm>
          <a:custGeom>
            <a:avLst/>
            <a:gdLst/>
            <a:ahLst/>
            <a:cxnLst/>
            <a:rect l="l" t="t" r="r" b="b"/>
            <a:pathLst>
              <a:path w="1338579" h="281939">
                <a:moveTo>
                  <a:pt x="0" y="281711"/>
                </a:moveTo>
                <a:lnTo>
                  <a:pt x="1338122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/>
          <p:nvPr/>
        </p:nvSpPr>
        <p:spPr>
          <a:xfrm>
            <a:off x="5170602" y="5794732"/>
            <a:ext cx="174395" cy="145335"/>
          </a:xfrm>
          <a:custGeom>
            <a:avLst/>
            <a:gdLst/>
            <a:ahLst/>
            <a:cxnLst/>
            <a:rect l="l" t="t" r="r" b="b"/>
            <a:pathLst>
              <a:path w="88264" h="79375">
                <a:moveTo>
                  <a:pt x="49314" y="79260"/>
                </a:moveTo>
                <a:lnTo>
                  <a:pt x="88061" y="0"/>
                </a:lnTo>
                <a:lnTo>
                  <a:pt x="0" y="5295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327" y="217931"/>
            <a:ext cx="2220467" cy="466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7301" y="1087801"/>
            <a:ext cx="825627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269240" algn="l"/>
              </a:tabLst>
            </a:pPr>
            <a:r>
              <a:rPr sz="2000" b="1" spc="-10" dirty="0">
                <a:latin typeface="Calibri"/>
                <a:cs typeface="Calibri"/>
              </a:rPr>
              <a:t>Если </a:t>
            </a:r>
            <a:r>
              <a:rPr sz="2000" b="1" dirty="0">
                <a:latin typeface="Calibri"/>
                <a:cs typeface="Calibri"/>
              </a:rPr>
              <a:t>Вы </a:t>
            </a:r>
            <a:r>
              <a:rPr sz="2000" b="1" spc="-5" dirty="0">
                <a:latin typeface="Calibri"/>
                <a:cs typeface="Calibri"/>
              </a:rPr>
              <a:t>не нашли литературу по какой-либо </a:t>
            </a:r>
            <a:r>
              <a:rPr sz="2000" b="1" dirty="0">
                <a:latin typeface="Calibri"/>
                <a:cs typeface="Calibri"/>
              </a:rPr>
              <a:t>дисциплине в</a:t>
            </a:r>
            <a:r>
              <a:rPr sz="2000" b="1" spc="-1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ЭБС</a:t>
            </a:r>
            <a:endParaRPr sz="2000" dirty="0">
              <a:latin typeface="Calibri"/>
              <a:cs typeface="Calibri"/>
            </a:endParaRPr>
          </a:p>
          <a:p>
            <a:pPr marL="12700" marR="287020">
              <a:lnSpc>
                <a:spcPct val="100000"/>
              </a:lnSpc>
              <a:buFont typeface="Wingdings"/>
              <a:buChar char=""/>
              <a:tabLst>
                <a:tab pos="269240" algn="l"/>
              </a:tabLst>
            </a:pPr>
            <a:r>
              <a:rPr sz="2000" b="1" spc="-10" dirty="0">
                <a:latin typeface="Calibri"/>
                <a:cs typeface="Calibri"/>
              </a:rPr>
              <a:t>Если </a:t>
            </a:r>
            <a:r>
              <a:rPr sz="2000" b="1" dirty="0">
                <a:latin typeface="Calibri"/>
                <a:cs typeface="Calibri"/>
              </a:rPr>
              <a:t>дисциплина </a:t>
            </a:r>
            <a:r>
              <a:rPr sz="2000" b="1" spc="-5" dirty="0">
                <a:latin typeface="Calibri"/>
                <a:cs typeface="Calibri"/>
              </a:rPr>
              <a:t>новая, </a:t>
            </a:r>
            <a:r>
              <a:rPr sz="2000" b="1" spc="-10" dirty="0">
                <a:latin typeface="Calibri"/>
                <a:cs typeface="Calibri"/>
              </a:rPr>
              <a:t>редкая </a:t>
            </a:r>
            <a:r>
              <a:rPr sz="2000" b="1" dirty="0">
                <a:latin typeface="Calibri"/>
                <a:cs typeface="Calibri"/>
              </a:rPr>
              <a:t>и </a:t>
            </a:r>
            <a:r>
              <a:rPr sz="2000" b="1" spc="-5" dirty="0">
                <a:latin typeface="Calibri"/>
                <a:cs typeface="Calibri"/>
              </a:rPr>
              <a:t>по ней </a:t>
            </a:r>
            <a:r>
              <a:rPr sz="2000" b="1" dirty="0">
                <a:latin typeface="Calibri"/>
                <a:cs typeface="Calibri"/>
              </a:rPr>
              <a:t>крайне </a:t>
            </a:r>
            <a:r>
              <a:rPr sz="2000" b="1" spc="-5" dirty="0">
                <a:latin typeface="Calibri"/>
                <a:cs typeface="Calibri"/>
              </a:rPr>
              <a:t>мало известной Вам  литературы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Обратитесь </a:t>
            </a:r>
            <a:r>
              <a:rPr sz="2000" b="1" dirty="0">
                <a:latin typeface="Calibri"/>
                <a:cs typeface="Calibri"/>
              </a:rPr>
              <a:t>к </a:t>
            </a:r>
            <a:r>
              <a:rPr sz="2000" b="1" spc="-25" dirty="0">
                <a:latin typeface="Calibri"/>
                <a:cs typeface="Calibri"/>
              </a:rPr>
              <a:t>модулю </a:t>
            </a:r>
            <a:r>
              <a:rPr sz="2000" b="1" spc="-5" dirty="0">
                <a:latin typeface="Calibri"/>
                <a:cs typeface="Calibri"/>
              </a:rPr>
              <a:t>Discovery Znanium </a:t>
            </a:r>
            <a:r>
              <a:rPr sz="2000" b="1" dirty="0">
                <a:latin typeface="Calibri"/>
                <a:cs typeface="Calibri"/>
              </a:rPr>
              <a:t>и </a:t>
            </a:r>
            <a:r>
              <a:rPr sz="2000" b="1" spc="-5" dirty="0">
                <a:latin typeface="Calibri"/>
                <a:cs typeface="Calibri"/>
              </a:rPr>
              <a:t>его интеллектуальному</a:t>
            </a:r>
            <a:r>
              <a:rPr sz="2000" b="1" spc="-1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поиску!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47800" y="2694432"/>
            <a:ext cx="7696199" cy="4163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42872" y="2889504"/>
            <a:ext cx="7286243" cy="36835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072890" y="5287517"/>
            <a:ext cx="1358265" cy="428625"/>
          </a:xfrm>
          <a:custGeom>
            <a:avLst/>
            <a:gdLst/>
            <a:ahLst/>
            <a:cxnLst/>
            <a:rect l="l" t="t" r="r" b="b"/>
            <a:pathLst>
              <a:path w="1358264" h="428625">
                <a:moveTo>
                  <a:pt x="0" y="214121"/>
                </a:moveTo>
                <a:lnTo>
                  <a:pt x="13793" y="170967"/>
                </a:lnTo>
                <a:lnTo>
                  <a:pt x="53354" y="130773"/>
                </a:lnTo>
                <a:lnTo>
                  <a:pt x="115953" y="94401"/>
                </a:lnTo>
                <a:lnTo>
                  <a:pt x="155037" y="77917"/>
                </a:lnTo>
                <a:lnTo>
                  <a:pt x="198858" y="62712"/>
                </a:lnTo>
                <a:lnTo>
                  <a:pt x="247072" y="48893"/>
                </a:lnTo>
                <a:lnTo>
                  <a:pt x="299339" y="36567"/>
                </a:lnTo>
                <a:lnTo>
                  <a:pt x="355318" y="25842"/>
                </a:lnTo>
                <a:lnTo>
                  <a:pt x="414667" y="16825"/>
                </a:lnTo>
                <a:lnTo>
                  <a:pt x="477046" y="9625"/>
                </a:lnTo>
                <a:lnTo>
                  <a:pt x="542112" y="4349"/>
                </a:lnTo>
                <a:lnTo>
                  <a:pt x="609524" y="1105"/>
                </a:lnTo>
                <a:lnTo>
                  <a:pt x="678942" y="0"/>
                </a:lnTo>
                <a:lnTo>
                  <a:pt x="748359" y="1105"/>
                </a:lnTo>
                <a:lnTo>
                  <a:pt x="815771" y="4349"/>
                </a:lnTo>
                <a:lnTo>
                  <a:pt x="880837" y="9625"/>
                </a:lnTo>
                <a:lnTo>
                  <a:pt x="943216" y="16825"/>
                </a:lnTo>
                <a:lnTo>
                  <a:pt x="1002565" y="25842"/>
                </a:lnTo>
                <a:lnTo>
                  <a:pt x="1058544" y="36567"/>
                </a:lnTo>
                <a:lnTo>
                  <a:pt x="1110811" y="48893"/>
                </a:lnTo>
                <a:lnTo>
                  <a:pt x="1159025" y="62712"/>
                </a:lnTo>
                <a:lnTo>
                  <a:pt x="1202846" y="77917"/>
                </a:lnTo>
                <a:lnTo>
                  <a:pt x="1241930" y="94401"/>
                </a:lnTo>
                <a:lnTo>
                  <a:pt x="1275939" y="112056"/>
                </a:lnTo>
                <a:lnTo>
                  <a:pt x="1327359" y="150446"/>
                </a:lnTo>
                <a:lnTo>
                  <a:pt x="1354378" y="192228"/>
                </a:lnTo>
                <a:lnTo>
                  <a:pt x="1357884" y="214121"/>
                </a:lnTo>
                <a:lnTo>
                  <a:pt x="1354378" y="236015"/>
                </a:lnTo>
                <a:lnTo>
                  <a:pt x="1327359" y="277797"/>
                </a:lnTo>
                <a:lnTo>
                  <a:pt x="1275939" y="316187"/>
                </a:lnTo>
                <a:lnTo>
                  <a:pt x="1241930" y="333842"/>
                </a:lnTo>
                <a:lnTo>
                  <a:pt x="1202846" y="350326"/>
                </a:lnTo>
                <a:lnTo>
                  <a:pt x="1159025" y="365531"/>
                </a:lnTo>
                <a:lnTo>
                  <a:pt x="1110811" y="379350"/>
                </a:lnTo>
                <a:lnTo>
                  <a:pt x="1058544" y="391676"/>
                </a:lnTo>
                <a:lnTo>
                  <a:pt x="1002565" y="402401"/>
                </a:lnTo>
                <a:lnTo>
                  <a:pt x="943216" y="411418"/>
                </a:lnTo>
                <a:lnTo>
                  <a:pt x="880837" y="418618"/>
                </a:lnTo>
                <a:lnTo>
                  <a:pt x="815771" y="423894"/>
                </a:lnTo>
                <a:lnTo>
                  <a:pt x="748359" y="427138"/>
                </a:lnTo>
                <a:lnTo>
                  <a:pt x="678942" y="428243"/>
                </a:lnTo>
                <a:lnTo>
                  <a:pt x="609524" y="427138"/>
                </a:lnTo>
                <a:lnTo>
                  <a:pt x="542112" y="423894"/>
                </a:lnTo>
                <a:lnTo>
                  <a:pt x="477046" y="418618"/>
                </a:lnTo>
                <a:lnTo>
                  <a:pt x="414667" y="411418"/>
                </a:lnTo>
                <a:lnTo>
                  <a:pt x="355318" y="402401"/>
                </a:lnTo>
                <a:lnTo>
                  <a:pt x="299339" y="391676"/>
                </a:lnTo>
                <a:lnTo>
                  <a:pt x="247072" y="379350"/>
                </a:lnTo>
                <a:lnTo>
                  <a:pt x="198858" y="365531"/>
                </a:lnTo>
                <a:lnTo>
                  <a:pt x="155037" y="350326"/>
                </a:lnTo>
                <a:lnTo>
                  <a:pt x="115953" y="333842"/>
                </a:lnTo>
                <a:lnTo>
                  <a:pt x="81944" y="316187"/>
                </a:lnTo>
                <a:lnTo>
                  <a:pt x="30524" y="277797"/>
                </a:lnTo>
                <a:lnTo>
                  <a:pt x="3505" y="236015"/>
                </a:lnTo>
                <a:lnTo>
                  <a:pt x="0" y="214121"/>
                </a:lnTo>
                <a:close/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43377" y="5576546"/>
            <a:ext cx="1338580" cy="281940"/>
          </a:xfrm>
          <a:custGeom>
            <a:avLst/>
            <a:gdLst/>
            <a:ahLst/>
            <a:cxnLst/>
            <a:rect l="l" t="t" r="r" b="b"/>
            <a:pathLst>
              <a:path w="1338579" h="281939">
                <a:moveTo>
                  <a:pt x="0" y="281711"/>
                </a:moveTo>
                <a:lnTo>
                  <a:pt x="1338122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97787" y="5548749"/>
            <a:ext cx="83820" cy="86995"/>
          </a:xfrm>
          <a:custGeom>
            <a:avLst/>
            <a:gdLst/>
            <a:ahLst/>
            <a:cxnLst/>
            <a:rect l="l" t="t" r="r" b="b"/>
            <a:pathLst>
              <a:path w="83820" h="86995">
                <a:moveTo>
                  <a:pt x="18313" y="86994"/>
                </a:moveTo>
                <a:lnTo>
                  <a:pt x="83718" y="27800"/>
                </a:lnTo>
                <a:lnTo>
                  <a:pt x="0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327" y="217931"/>
            <a:ext cx="2220467" cy="466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12" y="1447800"/>
            <a:ext cx="9124187" cy="541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4884" y="1642872"/>
            <a:ext cx="8762999" cy="49301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14600" y="879249"/>
            <a:ext cx="46482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C00000"/>
                </a:solidFill>
              </a:rPr>
              <a:t>Поиск </a:t>
            </a:r>
            <a:r>
              <a:rPr sz="3200" spc="-5" dirty="0">
                <a:solidFill>
                  <a:srgbClr val="C00000"/>
                </a:solidFill>
              </a:rPr>
              <a:t>Discovery</a:t>
            </a:r>
            <a:r>
              <a:rPr sz="3200" spc="-120" dirty="0">
                <a:solidFill>
                  <a:srgbClr val="C00000"/>
                </a:solidFill>
              </a:rPr>
              <a:t> </a:t>
            </a:r>
            <a:r>
              <a:rPr sz="3200" spc="-5" dirty="0">
                <a:solidFill>
                  <a:srgbClr val="C00000"/>
                </a:solidFill>
              </a:rPr>
              <a:t>Znanium</a:t>
            </a:r>
            <a:endParaRPr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327" y="217931"/>
            <a:ext cx="2220467" cy="466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7010" y="1312020"/>
            <a:ext cx="47796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" dirty="0">
                <a:solidFill>
                  <a:srgbClr val="C00000"/>
                </a:solidFill>
              </a:rPr>
              <a:t>DISCOVERY </a:t>
            </a:r>
            <a:r>
              <a:rPr sz="3200" dirty="0">
                <a:solidFill>
                  <a:srgbClr val="C00000"/>
                </a:solidFill>
              </a:rPr>
              <a:t>ZNANIUM </a:t>
            </a:r>
            <a:r>
              <a:rPr sz="3200" dirty="0"/>
              <a:t>–</a:t>
            </a:r>
            <a:r>
              <a:rPr sz="3200" spc="-55" dirty="0"/>
              <a:t> </a:t>
            </a:r>
            <a:r>
              <a:rPr sz="3200" spc="-10" dirty="0"/>
              <a:t>это: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578774" y="2296524"/>
            <a:ext cx="7938134" cy="3378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000" b="1" spc="-5" dirty="0">
                <a:latin typeface="Calibri"/>
                <a:cs typeface="Calibri"/>
              </a:rPr>
              <a:t>Интеллектуальный </a:t>
            </a:r>
            <a:r>
              <a:rPr sz="2000" b="1" dirty="0">
                <a:latin typeface="Calibri"/>
                <a:cs typeface="Calibri"/>
              </a:rPr>
              <a:t>поиск с </a:t>
            </a:r>
            <a:r>
              <a:rPr sz="2000" b="1" spc="-5" dirty="0">
                <a:latin typeface="Calibri"/>
                <a:cs typeface="Calibri"/>
              </a:rPr>
              <a:t>возможностью применения </a:t>
            </a:r>
            <a:r>
              <a:rPr sz="2000" b="1" dirty="0">
                <a:latin typeface="Calibri"/>
                <a:cs typeface="Calibri"/>
              </a:rPr>
              <a:t>логических  </a:t>
            </a:r>
            <a:r>
              <a:rPr sz="2000" b="1" spc="-5" dirty="0">
                <a:latin typeface="Calibri"/>
                <a:cs typeface="Calibri"/>
              </a:rPr>
              <a:t>операторов </a:t>
            </a:r>
            <a:r>
              <a:rPr sz="2000" b="1" dirty="0">
                <a:latin typeface="Calibri"/>
                <a:cs typeface="Calibri"/>
              </a:rPr>
              <a:t>–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ищет литературу </a:t>
            </a:r>
            <a:r>
              <a:rPr sz="20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даже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 редким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сложным 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дисциплинам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"/>
            </a:pPr>
            <a:endParaRPr sz="20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Бесплатный неограниченный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поиск</a:t>
            </a:r>
            <a:r>
              <a:rPr sz="2000" b="1" u="heavy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заимствований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"/>
            </a:pPr>
            <a:endParaRPr sz="205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000" b="1" dirty="0">
                <a:latin typeface="Calibri"/>
                <a:cs typeface="Calibri"/>
              </a:rPr>
              <a:t>Поиск </a:t>
            </a:r>
            <a:r>
              <a:rPr sz="2000" b="1" spc="-15" dirty="0">
                <a:latin typeface="Calibri"/>
                <a:cs typeface="Calibri"/>
              </a:rPr>
              <a:t>похожих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документов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"/>
            </a:pPr>
            <a:endParaRPr sz="205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000" b="1" spc="-15" dirty="0">
                <a:latin typeface="Calibri"/>
                <a:cs typeface="Calibri"/>
              </a:rPr>
              <a:t>Тематический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анализ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"/>
            </a:pPr>
            <a:endParaRPr sz="205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000" b="1" spc="-5" dirty="0">
                <a:latin typeface="Calibri"/>
                <a:cs typeface="Calibri"/>
              </a:rPr>
              <a:t>Анализ научных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текстов</a:t>
            </a:r>
            <a:endParaRPr sz="2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759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327" y="217931"/>
            <a:ext cx="2220467" cy="466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2177" y="914400"/>
            <a:ext cx="47796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" dirty="0">
                <a:solidFill>
                  <a:srgbClr val="C00000"/>
                </a:solidFill>
              </a:rPr>
              <a:t>DISCOVERY </a:t>
            </a:r>
            <a:r>
              <a:rPr sz="3200" dirty="0">
                <a:solidFill>
                  <a:srgbClr val="C00000"/>
                </a:solidFill>
              </a:rPr>
              <a:t>ZNANIUM </a:t>
            </a:r>
            <a:r>
              <a:rPr sz="3200" dirty="0"/>
              <a:t>–</a:t>
            </a:r>
            <a:r>
              <a:rPr sz="3200" spc="-55" dirty="0"/>
              <a:t> </a:t>
            </a:r>
            <a:r>
              <a:rPr sz="3200" spc="-10" dirty="0"/>
              <a:t>это: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838200" y="1504315"/>
            <a:ext cx="7086600" cy="52584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000" b="1" dirty="0">
                <a:latin typeface="Calibri"/>
                <a:cs typeface="Calibri"/>
              </a:rPr>
              <a:t>Количество документов: 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более 12 </a:t>
            </a: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0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00 000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2000" dirty="0">
              <a:solidFill>
                <a:srgbClr val="C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>
                <a:latin typeface="Calibri"/>
                <a:cs typeface="Calibri"/>
              </a:rPr>
              <a:t>Документов во внешних коллекциях вузов:  </a:t>
            </a: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более 450 000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2000" dirty="0">
              <a:solidFill>
                <a:srgbClr val="C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000" b="1" dirty="0">
                <a:latin typeface="Calibri"/>
                <a:cs typeface="Calibri"/>
              </a:rPr>
              <a:t>Количество статей российских научных журналов: </a:t>
            </a: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1 847 889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000" b="1" dirty="0">
                <a:latin typeface="Calibri"/>
                <a:cs typeface="Calibri"/>
              </a:rPr>
              <a:t>Количество статей зарубежной периодики: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     </a:t>
            </a:r>
            <a:r>
              <a:rPr lang="en-US" sz="2000" b="1" dirty="0">
                <a:latin typeface="Calibri"/>
                <a:cs typeface="Calibri"/>
              </a:rPr>
              <a:t>Springer open access</a:t>
            </a:r>
            <a:r>
              <a:rPr lang="ru-RU" sz="2000" b="1" dirty="0">
                <a:latin typeface="Calibri"/>
                <a:cs typeface="Calibri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453 170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000" b="0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</a:t>
            </a:r>
            <a:r>
              <a:rPr lang="en-US" sz="2000" b="1" dirty="0" err="1">
                <a:latin typeface="Calibri"/>
                <a:cs typeface="Calibri"/>
              </a:rPr>
              <a:t>Hindawi</a:t>
            </a:r>
            <a:r>
              <a:rPr lang="ru-RU" sz="2000" b="1" dirty="0">
                <a:latin typeface="Calibri"/>
                <a:cs typeface="Calibri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103 824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000" dirty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     </a:t>
            </a:r>
            <a:r>
              <a:rPr lang="en-US" sz="2000" b="1" dirty="0">
                <a:latin typeface="Calibri"/>
                <a:cs typeface="Calibri"/>
              </a:rPr>
              <a:t>Elsevier </a:t>
            </a:r>
            <a:r>
              <a:rPr lang="ru-RU" sz="2000" b="1" dirty="0">
                <a:latin typeface="Calibri"/>
                <a:cs typeface="Calibri"/>
              </a:rPr>
              <a:t>(</a:t>
            </a:r>
            <a:r>
              <a:rPr lang="en-US" sz="2000" b="1" dirty="0">
                <a:latin typeface="Calibri"/>
                <a:cs typeface="Calibri"/>
              </a:rPr>
              <a:t>Science Direct)</a:t>
            </a:r>
            <a:r>
              <a:rPr lang="ru-RU" sz="2000" b="1" dirty="0">
                <a:latin typeface="Calibri"/>
                <a:cs typeface="Calibri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22 533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     </a:t>
            </a:r>
            <a:r>
              <a:rPr lang="en-US" sz="2000" b="1" dirty="0">
                <a:latin typeface="Calibri"/>
                <a:cs typeface="Calibri"/>
              </a:rPr>
              <a:t>WWF</a:t>
            </a:r>
            <a:r>
              <a:rPr lang="ru-RU" sz="2000" b="1" dirty="0">
                <a:latin typeface="Calibri"/>
                <a:cs typeface="Calibri"/>
              </a:rPr>
              <a:t>: Всемирный фонд дикой природы </a:t>
            </a: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1312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>
                <a:latin typeface="Calibri"/>
                <a:cs typeface="Calibri"/>
              </a:rPr>
              <a:t>Авторефераты диссертаций: 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334</a:t>
            </a:r>
            <a:r>
              <a:rPr kumimoji="0" lang="ru-RU" sz="20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887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000" b="1" dirty="0">
              <a:solidFill>
                <a:srgbClr val="00206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>
                <a:latin typeface="Calibri"/>
                <a:cs typeface="Calibri"/>
              </a:rPr>
              <a:t>Википедия (рус.): </a:t>
            </a: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1 392 745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>
                <a:latin typeface="Calibri"/>
                <a:cs typeface="Calibri"/>
              </a:rPr>
              <a:t>Википедия (англ.): </a:t>
            </a: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5 399 815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12065">
              <a:lnSpc>
                <a:spcPct val="100000"/>
              </a:lnSpc>
              <a:spcBef>
                <a:spcPts val="105"/>
              </a:spcBef>
              <a:buSzPct val="95000"/>
              <a:tabLst>
                <a:tab pos="213360" algn="l"/>
              </a:tabLst>
            </a:pP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327" y="217931"/>
            <a:ext cx="2220467" cy="466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916" y="1286255"/>
            <a:ext cx="8147302" cy="5571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4988" y="1481328"/>
            <a:ext cx="7559040" cy="5158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33600" y="878524"/>
            <a:ext cx="467214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C00000"/>
                </a:solidFill>
              </a:rPr>
              <a:t>Поиск </a:t>
            </a:r>
            <a:r>
              <a:rPr sz="3200" spc="-5" dirty="0">
                <a:solidFill>
                  <a:srgbClr val="C00000"/>
                </a:solidFill>
              </a:rPr>
              <a:t>Discovery</a:t>
            </a:r>
            <a:r>
              <a:rPr sz="3200" spc="-120" dirty="0">
                <a:solidFill>
                  <a:srgbClr val="C00000"/>
                </a:solidFill>
              </a:rPr>
              <a:t> </a:t>
            </a:r>
            <a:r>
              <a:rPr sz="3200" spc="-5" dirty="0">
                <a:solidFill>
                  <a:srgbClr val="C00000"/>
                </a:solidFill>
              </a:rPr>
              <a:t>Znanium</a:t>
            </a:r>
            <a:endParaRPr sz="3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327" y="217931"/>
            <a:ext cx="2220467" cy="466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12" y="1187196"/>
            <a:ext cx="8017763" cy="5670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4884" y="1382267"/>
            <a:ext cx="7429499" cy="5234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62200" y="877000"/>
            <a:ext cx="452780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C00000"/>
                </a:solidFill>
              </a:rPr>
              <a:t>Поиск </a:t>
            </a:r>
            <a:r>
              <a:rPr sz="3200" spc="-5" dirty="0">
                <a:solidFill>
                  <a:srgbClr val="C00000"/>
                </a:solidFill>
              </a:rPr>
              <a:t>Discovery</a:t>
            </a:r>
            <a:r>
              <a:rPr sz="3200" spc="-120" dirty="0">
                <a:solidFill>
                  <a:srgbClr val="C00000"/>
                </a:solidFill>
              </a:rPr>
              <a:t> </a:t>
            </a:r>
            <a:r>
              <a:rPr sz="3200" spc="-5" dirty="0">
                <a:solidFill>
                  <a:srgbClr val="C00000"/>
                </a:solidFill>
              </a:rPr>
              <a:t>Znanium</a:t>
            </a:r>
            <a:endParaRPr sz="3200" dirty="0"/>
          </a:p>
        </p:txBody>
      </p:sp>
      <p:sp>
        <p:nvSpPr>
          <p:cNvPr id="6" name="object 6"/>
          <p:cNvSpPr/>
          <p:nvPr/>
        </p:nvSpPr>
        <p:spPr>
          <a:xfrm>
            <a:off x="285750" y="2000250"/>
            <a:ext cx="1786255" cy="429895"/>
          </a:xfrm>
          <a:custGeom>
            <a:avLst/>
            <a:gdLst/>
            <a:ahLst/>
            <a:cxnLst/>
            <a:rect l="l" t="t" r="r" b="b"/>
            <a:pathLst>
              <a:path w="1786255" h="429894">
                <a:moveTo>
                  <a:pt x="0" y="214884"/>
                </a:moveTo>
                <a:lnTo>
                  <a:pt x="25954" y="163243"/>
                </a:lnTo>
                <a:lnTo>
                  <a:pt x="70180" y="131239"/>
                </a:lnTo>
                <a:lnTo>
                  <a:pt x="133800" y="101690"/>
                </a:lnTo>
                <a:lnTo>
                  <a:pt x="172308" y="87974"/>
                </a:lnTo>
                <a:lnTo>
                  <a:pt x="214975" y="75038"/>
                </a:lnTo>
                <a:lnTo>
                  <a:pt x="261570" y="62936"/>
                </a:lnTo>
                <a:lnTo>
                  <a:pt x="311865" y="51724"/>
                </a:lnTo>
                <a:lnTo>
                  <a:pt x="365630" y="41458"/>
                </a:lnTo>
                <a:lnTo>
                  <a:pt x="422634" y="32193"/>
                </a:lnTo>
                <a:lnTo>
                  <a:pt x="482647" y="23984"/>
                </a:lnTo>
                <a:lnTo>
                  <a:pt x="545441" y="16886"/>
                </a:lnTo>
                <a:lnTo>
                  <a:pt x="610785" y="10954"/>
                </a:lnTo>
                <a:lnTo>
                  <a:pt x="678448" y="6244"/>
                </a:lnTo>
                <a:lnTo>
                  <a:pt x="748203" y="2812"/>
                </a:lnTo>
                <a:lnTo>
                  <a:pt x="819818" y="712"/>
                </a:lnTo>
                <a:lnTo>
                  <a:pt x="893063" y="0"/>
                </a:lnTo>
                <a:lnTo>
                  <a:pt x="966309" y="712"/>
                </a:lnTo>
                <a:lnTo>
                  <a:pt x="1037924" y="2812"/>
                </a:lnTo>
                <a:lnTo>
                  <a:pt x="1107679" y="6244"/>
                </a:lnTo>
                <a:lnTo>
                  <a:pt x="1175342" y="10954"/>
                </a:lnTo>
                <a:lnTo>
                  <a:pt x="1240686" y="16886"/>
                </a:lnTo>
                <a:lnTo>
                  <a:pt x="1303480" y="23984"/>
                </a:lnTo>
                <a:lnTo>
                  <a:pt x="1363493" y="32193"/>
                </a:lnTo>
                <a:lnTo>
                  <a:pt x="1420497" y="41458"/>
                </a:lnTo>
                <a:lnTo>
                  <a:pt x="1474262" y="51724"/>
                </a:lnTo>
                <a:lnTo>
                  <a:pt x="1524557" y="62936"/>
                </a:lnTo>
                <a:lnTo>
                  <a:pt x="1571152" y="75038"/>
                </a:lnTo>
                <a:lnTo>
                  <a:pt x="1613819" y="87974"/>
                </a:lnTo>
                <a:lnTo>
                  <a:pt x="1652327" y="101690"/>
                </a:lnTo>
                <a:lnTo>
                  <a:pt x="1715947" y="131239"/>
                </a:lnTo>
                <a:lnTo>
                  <a:pt x="1760173" y="163243"/>
                </a:lnTo>
                <a:lnTo>
                  <a:pt x="1783167" y="197259"/>
                </a:lnTo>
                <a:lnTo>
                  <a:pt x="1786127" y="214884"/>
                </a:lnTo>
                <a:lnTo>
                  <a:pt x="1783167" y="232508"/>
                </a:lnTo>
                <a:lnTo>
                  <a:pt x="1760173" y="266524"/>
                </a:lnTo>
                <a:lnTo>
                  <a:pt x="1715947" y="298528"/>
                </a:lnTo>
                <a:lnTo>
                  <a:pt x="1652327" y="328077"/>
                </a:lnTo>
                <a:lnTo>
                  <a:pt x="1613819" y="341793"/>
                </a:lnTo>
                <a:lnTo>
                  <a:pt x="1571152" y="354729"/>
                </a:lnTo>
                <a:lnTo>
                  <a:pt x="1524557" y="366831"/>
                </a:lnTo>
                <a:lnTo>
                  <a:pt x="1474262" y="378043"/>
                </a:lnTo>
                <a:lnTo>
                  <a:pt x="1420497" y="388309"/>
                </a:lnTo>
                <a:lnTo>
                  <a:pt x="1363493" y="397574"/>
                </a:lnTo>
                <a:lnTo>
                  <a:pt x="1303480" y="405783"/>
                </a:lnTo>
                <a:lnTo>
                  <a:pt x="1240686" y="412881"/>
                </a:lnTo>
                <a:lnTo>
                  <a:pt x="1175342" y="418813"/>
                </a:lnTo>
                <a:lnTo>
                  <a:pt x="1107679" y="423523"/>
                </a:lnTo>
                <a:lnTo>
                  <a:pt x="1037924" y="426955"/>
                </a:lnTo>
                <a:lnTo>
                  <a:pt x="966309" y="429055"/>
                </a:lnTo>
                <a:lnTo>
                  <a:pt x="893063" y="429768"/>
                </a:lnTo>
                <a:lnTo>
                  <a:pt x="819818" y="429055"/>
                </a:lnTo>
                <a:lnTo>
                  <a:pt x="748203" y="426955"/>
                </a:lnTo>
                <a:lnTo>
                  <a:pt x="678448" y="423523"/>
                </a:lnTo>
                <a:lnTo>
                  <a:pt x="610785" y="418813"/>
                </a:lnTo>
                <a:lnTo>
                  <a:pt x="545441" y="412881"/>
                </a:lnTo>
                <a:lnTo>
                  <a:pt x="482647" y="405783"/>
                </a:lnTo>
                <a:lnTo>
                  <a:pt x="422634" y="397574"/>
                </a:lnTo>
                <a:lnTo>
                  <a:pt x="365630" y="388309"/>
                </a:lnTo>
                <a:lnTo>
                  <a:pt x="311865" y="378043"/>
                </a:lnTo>
                <a:lnTo>
                  <a:pt x="261570" y="366831"/>
                </a:lnTo>
                <a:lnTo>
                  <a:pt x="214975" y="354729"/>
                </a:lnTo>
                <a:lnTo>
                  <a:pt x="172308" y="341793"/>
                </a:lnTo>
                <a:lnTo>
                  <a:pt x="133800" y="328077"/>
                </a:lnTo>
                <a:lnTo>
                  <a:pt x="70180" y="298528"/>
                </a:lnTo>
                <a:lnTo>
                  <a:pt x="25954" y="266524"/>
                </a:lnTo>
                <a:lnTo>
                  <a:pt x="2960" y="232508"/>
                </a:lnTo>
                <a:lnTo>
                  <a:pt x="0" y="214884"/>
                </a:lnTo>
                <a:close/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327" y="217931"/>
            <a:ext cx="2220467" cy="466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67427" y="1526334"/>
            <a:ext cx="35350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C00000"/>
                </a:solidFill>
              </a:rPr>
              <a:t>ЭБС ZNANIUM </a:t>
            </a:r>
            <a:r>
              <a:rPr sz="3200" dirty="0"/>
              <a:t>–</a:t>
            </a:r>
            <a:r>
              <a:rPr sz="3200" spc="-80" dirty="0"/>
              <a:t> </a:t>
            </a:r>
            <a:r>
              <a:rPr sz="3200" spc="-10" dirty="0"/>
              <a:t>это: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507078" y="2510838"/>
            <a:ext cx="7862570" cy="37375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269240" algn="l"/>
              </a:tabLst>
            </a:pPr>
            <a:r>
              <a:rPr sz="2000" b="1" spc="-10" dirty="0" err="1">
                <a:latin typeface="Calibri"/>
                <a:cs typeface="Calibri"/>
              </a:rPr>
              <a:t>более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Calibri"/>
                <a:cs typeface="Calibri"/>
              </a:rPr>
              <a:t>66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000 </a:t>
            </a:r>
            <a:r>
              <a:rPr sz="2000" b="1" spc="-5" dirty="0">
                <a:latin typeface="Calibri"/>
                <a:cs typeface="Calibri"/>
              </a:rPr>
              <a:t>учебников, </a:t>
            </a:r>
            <a:r>
              <a:rPr sz="2000" b="1" dirty="0">
                <a:latin typeface="Calibri"/>
                <a:cs typeface="Calibri"/>
              </a:rPr>
              <a:t>учебных пособий, </a:t>
            </a:r>
            <a:r>
              <a:rPr sz="2000" b="1" spc="-5" dirty="0" err="1">
                <a:latin typeface="Calibri"/>
                <a:cs typeface="Calibri"/>
              </a:rPr>
              <a:t>монографий</a:t>
            </a:r>
            <a:r>
              <a:rPr lang="ru-RU" sz="2000" b="1" spc="-5" dirty="0">
                <a:latin typeface="Calibri"/>
                <a:cs typeface="Calibri"/>
              </a:rPr>
              <a:t>, </a:t>
            </a:r>
            <a:r>
              <a:rPr sz="2000" b="1" spc="-5" dirty="0" err="1">
                <a:latin typeface="Calibri"/>
                <a:cs typeface="Calibri"/>
              </a:rPr>
              <a:t>журналов</a:t>
            </a:r>
            <a:r>
              <a:rPr lang="ru-RU" sz="2000" b="1" spc="-5" dirty="0">
                <a:latin typeface="Calibri"/>
                <a:cs typeface="Calibri"/>
              </a:rPr>
              <a:t> и других научных изданий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"/>
            </a:pPr>
            <a:endParaRPr sz="2050" dirty="0">
              <a:latin typeface="Times New Roman"/>
              <a:cs typeface="Times New Roman"/>
            </a:endParaRPr>
          </a:p>
          <a:p>
            <a:pPr marL="12700" marR="422909">
              <a:lnSpc>
                <a:spcPct val="100000"/>
              </a:lnSpc>
              <a:buFont typeface="Wingdings"/>
              <a:buChar char=""/>
              <a:tabLst>
                <a:tab pos="269240" algn="l"/>
              </a:tabLst>
            </a:pPr>
            <a:r>
              <a:rPr sz="2000" b="1" spc="-10" dirty="0" err="1">
                <a:latin typeface="Calibri"/>
                <a:cs typeface="Calibri"/>
              </a:rPr>
              <a:t>более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Calibri"/>
                <a:cs typeface="Calibri"/>
              </a:rPr>
              <a:t>12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 000 000 </a:t>
            </a:r>
            <a:r>
              <a:rPr sz="2000" b="1" spc="-5" dirty="0">
                <a:latin typeface="Calibri"/>
                <a:cs typeface="Calibri"/>
              </a:rPr>
              <a:t>книг </a:t>
            </a:r>
            <a:r>
              <a:rPr sz="2000" b="1" dirty="0">
                <a:latin typeface="Calibri"/>
                <a:cs typeface="Calibri"/>
              </a:rPr>
              <a:t>и </a:t>
            </a:r>
            <a:r>
              <a:rPr sz="2000" b="1" spc="-5" dirty="0">
                <a:latin typeface="Calibri"/>
                <a:cs typeface="Calibri"/>
              </a:rPr>
              <a:t>журналов </a:t>
            </a:r>
            <a:r>
              <a:rPr sz="2000" b="1" dirty="0">
                <a:latin typeface="Calibri"/>
                <a:cs typeface="Calibri"/>
              </a:rPr>
              <a:t>в </a:t>
            </a:r>
            <a:r>
              <a:rPr sz="2000" b="1" spc="-5" dirty="0">
                <a:latin typeface="Calibri"/>
                <a:cs typeface="Calibri"/>
              </a:rPr>
              <a:t>открытом доступе </a:t>
            </a:r>
            <a:r>
              <a:rPr sz="2000" b="1" dirty="0">
                <a:latin typeface="Calibri"/>
                <a:cs typeface="Calibri"/>
              </a:rPr>
              <a:t>в </a:t>
            </a:r>
            <a:r>
              <a:rPr lang="ru-RU" sz="2000" b="1" dirty="0">
                <a:latin typeface="Calibri"/>
                <a:cs typeface="Calibri"/>
              </a:rPr>
              <a:t>  </a:t>
            </a:r>
            <a:r>
              <a:rPr sz="2000" b="1" spc="-5" dirty="0">
                <a:latin typeface="Calibri"/>
                <a:cs typeface="Calibri"/>
              </a:rPr>
              <a:t>Discovery  Znanium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"/>
            </a:pPr>
            <a:endParaRPr sz="2050" dirty="0">
              <a:latin typeface="Times New Roman"/>
              <a:cs typeface="Times New Roman"/>
            </a:endParaRPr>
          </a:p>
          <a:p>
            <a:pPr marL="212725" indent="-20066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13360" algn="l"/>
              </a:tabLst>
            </a:pPr>
            <a:r>
              <a:rPr sz="2000" b="1" spc="-5" dirty="0">
                <a:latin typeface="Calibri"/>
                <a:cs typeface="Calibri"/>
              </a:rPr>
              <a:t>литература по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всем отраслям знаний </a:t>
            </a:r>
            <a:r>
              <a:rPr sz="2000" b="1" spc="-5" dirty="0">
                <a:latin typeface="Calibri"/>
                <a:cs typeface="Calibri"/>
              </a:rPr>
              <a:t>от архитектуры </a:t>
            </a:r>
            <a:r>
              <a:rPr sz="2000" b="1" spc="-15" dirty="0">
                <a:latin typeface="Calibri"/>
                <a:cs typeface="Calibri"/>
              </a:rPr>
              <a:t>до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медицины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"/>
            </a:pPr>
            <a:endParaRPr sz="2050" dirty="0">
              <a:latin typeface="Times New Roman"/>
              <a:cs typeface="Times New Roman"/>
            </a:endParaRPr>
          </a:p>
          <a:p>
            <a:pPr marL="12700" marR="1255395">
              <a:lnSpc>
                <a:spcPct val="100000"/>
              </a:lnSpc>
              <a:buFont typeface="Wingdings"/>
              <a:buChar char=""/>
              <a:tabLst>
                <a:tab pos="269240" algn="l"/>
              </a:tabLst>
            </a:pPr>
            <a:r>
              <a:rPr sz="2000" b="1" spc="-5" dirty="0">
                <a:latin typeface="Calibri"/>
                <a:cs typeface="Calibri"/>
              </a:rPr>
              <a:t>литература </a:t>
            </a:r>
            <a:r>
              <a:rPr sz="2000" b="1" dirty="0">
                <a:latin typeface="Calibri"/>
                <a:cs typeface="Calibri"/>
              </a:rPr>
              <a:t>для </a:t>
            </a:r>
            <a:r>
              <a:rPr sz="2000" b="1" spc="-5" dirty="0">
                <a:latin typeface="Calibri"/>
                <a:cs typeface="Calibri"/>
              </a:rPr>
              <a:t>высшего, среднего профессионального </a:t>
            </a:r>
            <a:r>
              <a:rPr sz="2000" b="1" dirty="0">
                <a:latin typeface="Calibri"/>
                <a:cs typeface="Calibri"/>
              </a:rPr>
              <a:t>и  </a:t>
            </a:r>
            <a:r>
              <a:rPr sz="2000" b="1" spc="-10" dirty="0" err="1">
                <a:latin typeface="Calibri"/>
                <a:cs typeface="Calibri"/>
              </a:rPr>
              <a:t>дополнительного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образования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"/>
            </a:pPr>
            <a:endParaRPr sz="2050" dirty="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buFont typeface="Wingdings"/>
              <a:buChar char=""/>
              <a:tabLst>
                <a:tab pos="269240" algn="l"/>
              </a:tabLst>
            </a:pPr>
            <a:r>
              <a:rPr sz="2000" b="1" dirty="0">
                <a:latin typeface="Calibri"/>
                <a:cs typeface="Calibri"/>
              </a:rPr>
              <a:t>сервисы для </a:t>
            </a:r>
            <a:r>
              <a:rPr sz="2000" b="1" spc="-5" dirty="0">
                <a:latin typeface="Calibri"/>
                <a:cs typeface="Calibri"/>
              </a:rPr>
              <a:t>очного </a:t>
            </a:r>
            <a:r>
              <a:rPr sz="2000" b="1" dirty="0">
                <a:latin typeface="Calibri"/>
                <a:cs typeface="Calibri"/>
              </a:rPr>
              <a:t>и </a:t>
            </a:r>
            <a:r>
              <a:rPr sz="2000" b="1" spc="-5" dirty="0">
                <a:latin typeface="Calibri"/>
                <a:cs typeface="Calibri"/>
              </a:rPr>
              <a:t>дистанционного</a:t>
            </a:r>
            <a:r>
              <a:rPr sz="2000" b="1" spc="-9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образования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327" y="217931"/>
            <a:ext cx="2220467" cy="466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12" y="1591055"/>
            <a:ext cx="9124187" cy="51846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1591055"/>
            <a:ext cx="8592311" cy="45963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62200" y="874167"/>
            <a:ext cx="465997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C00000"/>
                </a:solidFill>
              </a:rPr>
              <a:t>Поиск</a:t>
            </a:r>
            <a:r>
              <a:rPr sz="3200" spc="-60" dirty="0">
                <a:solidFill>
                  <a:srgbClr val="C00000"/>
                </a:solidFill>
              </a:rPr>
              <a:t> </a:t>
            </a:r>
            <a:r>
              <a:rPr sz="3200" spc="-5" dirty="0">
                <a:solidFill>
                  <a:srgbClr val="C00000"/>
                </a:solidFill>
              </a:rPr>
              <a:t>заимствований</a:t>
            </a:r>
            <a:endParaRPr sz="3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327" y="217931"/>
            <a:ext cx="2220467" cy="466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12" y="1559052"/>
            <a:ext cx="9124187" cy="4692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4884" y="1754124"/>
            <a:ext cx="8676131" cy="41041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62200" y="893509"/>
            <a:ext cx="473617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C00000"/>
                </a:solidFill>
              </a:rPr>
              <a:t>Поиск</a:t>
            </a:r>
            <a:r>
              <a:rPr sz="3200" spc="-60" dirty="0">
                <a:solidFill>
                  <a:srgbClr val="C00000"/>
                </a:solidFill>
              </a:rPr>
              <a:t> </a:t>
            </a:r>
            <a:r>
              <a:rPr sz="3200" spc="-5" dirty="0">
                <a:solidFill>
                  <a:srgbClr val="C00000"/>
                </a:solidFill>
              </a:rPr>
              <a:t>заимствований</a:t>
            </a:r>
            <a:endParaRPr sz="3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327" y="217931"/>
            <a:ext cx="2220467" cy="466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1544" y="1144524"/>
            <a:ext cx="8304274" cy="5713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8200" y="1319621"/>
            <a:ext cx="7716011" cy="52958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57400" y="814354"/>
            <a:ext cx="603157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C00000"/>
                </a:solidFill>
              </a:rPr>
              <a:t>Поиск </a:t>
            </a:r>
            <a:r>
              <a:rPr sz="3200" spc="-20" dirty="0">
                <a:solidFill>
                  <a:srgbClr val="C00000"/>
                </a:solidFill>
              </a:rPr>
              <a:t>похожих</a:t>
            </a:r>
            <a:r>
              <a:rPr sz="3200" spc="-80" dirty="0">
                <a:solidFill>
                  <a:srgbClr val="C00000"/>
                </a:solidFill>
              </a:rPr>
              <a:t> </a:t>
            </a:r>
            <a:r>
              <a:rPr sz="3200" spc="-10" dirty="0">
                <a:solidFill>
                  <a:srgbClr val="C00000"/>
                </a:solidFill>
              </a:rPr>
              <a:t>документов</a:t>
            </a:r>
            <a:endParaRPr sz="3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327" y="217931"/>
            <a:ext cx="2220467" cy="466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916" y="1232916"/>
            <a:ext cx="8304274" cy="56250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8200" y="1386842"/>
            <a:ext cx="7716011" cy="52532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33600" y="825185"/>
            <a:ext cx="557437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C00000"/>
                </a:solidFill>
              </a:rPr>
              <a:t>Поиск </a:t>
            </a:r>
            <a:r>
              <a:rPr sz="3200" spc="-20" dirty="0">
                <a:solidFill>
                  <a:srgbClr val="C00000"/>
                </a:solidFill>
              </a:rPr>
              <a:t>похожих</a:t>
            </a:r>
            <a:r>
              <a:rPr sz="3200" spc="-80" dirty="0">
                <a:solidFill>
                  <a:srgbClr val="C00000"/>
                </a:solidFill>
              </a:rPr>
              <a:t> </a:t>
            </a:r>
            <a:r>
              <a:rPr sz="3200" spc="-10" dirty="0">
                <a:solidFill>
                  <a:srgbClr val="C00000"/>
                </a:solidFill>
              </a:rPr>
              <a:t>документов</a:t>
            </a:r>
            <a:endParaRPr sz="32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327" y="217931"/>
            <a:ext cx="2220467" cy="466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12" y="1304544"/>
            <a:ext cx="9124187" cy="5553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4884" y="1499616"/>
            <a:ext cx="8561831" cy="49971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67000" y="817032"/>
            <a:ext cx="44196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C00000"/>
                </a:solidFill>
              </a:rPr>
              <a:t>Анализ </a:t>
            </a:r>
            <a:r>
              <a:rPr sz="3200" spc="-10" dirty="0">
                <a:solidFill>
                  <a:srgbClr val="C00000"/>
                </a:solidFill>
              </a:rPr>
              <a:t>научных</a:t>
            </a:r>
            <a:r>
              <a:rPr sz="3200" spc="-25" dirty="0">
                <a:solidFill>
                  <a:srgbClr val="C00000"/>
                </a:solidFill>
              </a:rPr>
              <a:t> </a:t>
            </a:r>
            <a:r>
              <a:rPr sz="3200" spc="-15" dirty="0">
                <a:solidFill>
                  <a:srgbClr val="C00000"/>
                </a:solidFill>
              </a:rPr>
              <a:t>текстов</a:t>
            </a:r>
            <a:endParaRPr sz="3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327" y="217931"/>
            <a:ext cx="2220467" cy="466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519427"/>
            <a:ext cx="9144000" cy="51602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79" y="1714500"/>
            <a:ext cx="8746236" cy="4571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6000" y="817405"/>
            <a:ext cx="534577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C00000"/>
                </a:solidFill>
              </a:rPr>
              <a:t>Анализ </a:t>
            </a:r>
            <a:r>
              <a:rPr sz="3200" spc="-10" dirty="0">
                <a:solidFill>
                  <a:srgbClr val="C00000"/>
                </a:solidFill>
              </a:rPr>
              <a:t>научных</a:t>
            </a:r>
            <a:r>
              <a:rPr sz="3200" spc="-25" dirty="0">
                <a:solidFill>
                  <a:srgbClr val="C00000"/>
                </a:solidFill>
              </a:rPr>
              <a:t> </a:t>
            </a:r>
            <a:r>
              <a:rPr sz="3200" spc="-15" dirty="0">
                <a:solidFill>
                  <a:srgbClr val="C00000"/>
                </a:solidFill>
              </a:rPr>
              <a:t>текстов</a:t>
            </a:r>
            <a:endParaRPr sz="3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327" y="217931"/>
            <a:ext cx="2220467" cy="466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916" y="1190244"/>
            <a:ext cx="8232635" cy="5667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4988" y="1385316"/>
            <a:ext cx="7644383" cy="53050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33600" y="782513"/>
            <a:ext cx="519337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C00000"/>
                </a:solidFill>
              </a:rPr>
              <a:t>Анализ </a:t>
            </a:r>
            <a:r>
              <a:rPr sz="3200" spc="-10" dirty="0">
                <a:solidFill>
                  <a:srgbClr val="C00000"/>
                </a:solidFill>
              </a:rPr>
              <a:t>научных</a:t>
            </a:r>
            <a:r>
              <a:rPr sz="3200" spc="-25" dirty="0">
                <a:solidFill>
                  <a:srgbClr val="C00000"/>
                </a:solidFill>
              </a:rPr>
              <a:t> </a:t>
            </a:r>
            <a:r>
              <a:rPr sz="3200" spc="-15" dirty="0">
                <a:solidFill>
                  <a:srgbClr val="C00000"/>
                </a:solidFill>
              </a:rPr>
              <a:t>текстов</a:t>
            </a:r>
            <a:endParaRPr sz="32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B8B073-C614-413A-BECA-389E11446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102" y="838200"/>
            <a:ext cx="7681795" cy="492443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C00000"/>
                </a:solidFill>
              </a:rPr>
              <a:t>РАЗДЕЛ ПОМОЩЬ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2B60C7D1-5FE6-4A3B-A080-A343332FC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1" y="1371600"/>
            <a:ext cx="8986307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504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532286-EA6F-426C-A214-93A9089C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102" y="914400"/>
            <a:ext cx="7681795" cy="492443"/>
          </a:xfrm>
        </p:spPr>
        <p:txBody>
          <a:bodyPr/>
          <a:lstStyle/>
          <a:p>
            <a:pPr marL="12700" algn="ctr">
              <a:spcBef>
                <a:spcPts val="100"/>
              </a:spcBef>
            </a:pPr>
            <a:r>
              <a:rPr lang="ru-RU" sz="3200" spc="-5" dirty="0">
                <a:solidFill>
                  <a:srgbClr val="C00000"/>
                </a:solidFill>
              </a:rPr>
              <a:t>Вебинары «</a:t>
            </a:r>
            <a:r>
              <a:rPr lang="en-US" sz="3200" spc="-5" dirty="0" err="1">
                <a:solidFill>
                  <a:srgbClr val="C00000"/>
                </a:solidFill>
              </a:rPr>
              <a:t>CoZnanium</a:t>
            </a:r>
            <a:r>
              <a:rPr lang="en-US" sz="3200" spc="-5" dirty="0">
                <a:solidFill>
                  <a:srgbClr val="C00000"/>
                </a:solidFill>
              </a:rPr>
              <a:t> </a:t>
            </a:r>
            <a:r>
              <a:rPr lang="ru-RU" sz="3200" spc="-5" dirty="0">
                <a:solidFill>
                  <a:srgbClr val="C00000"/>
                </a:solidFill>
              </a:rPr>
              <a:t>по вторникам»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DDE56E9-AD57-4288-9529-DF348EB2E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8756240" cy="507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395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8EA12572-BAC0-4D12-8360-9C5DFD323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6" y="914400"/>
            <a:ext cx="7680325" cy="609600"/>
          </a:xfrm>
        </p:spPr>
        <p:txBody>
          <a:bodyPr/>
          <a:lstStyle/>
          <a:p>
            <a:pPr marL="12700" algn="ctr">
              <a:spcBef>
                <a:spcPts val="100"/>
              </a:spcBef>
            </a:pPr>
            <a:r>
              <a:rPr lang="ru-RU" sz="3200" spc="-5" dirty="0">
                <a:solidFill>
                  <a:srgbClr val="C00000"/>
                </a:solidFill>
              </a:rPr>
              <a:t>Вебинары «</a:t>
            </a:r>
            <a:r>
              <a:rPr lang="en-US" sz="3200" spc="-5" dirty="0" err="1">
                <a:solidFill>
                  <a:srgbClr val="C00000"/>
                </a:solidFill>
              </a:rPr>
              <a:t>CoZnanium</a:t>
            </a:r>
            <a:r>
              <a:rPr lang="en-US" sz="3200" spc="-5" dirty="0">
                <a:solidFill>
                  <a:srgbClr val="C00000"/>
                </a:solidFill>
              </a:rPr>
              <a:t> </a:t>
            </a:r>
            <a:r>
              <a:rPr lang="ru-RU" sz="3200" spc="-5" dirty="0">
                <a:solidFill>
                  <a:srgbClr val="C00000"/>
                </a:solidFill>
              </a:rPr>
              <a:t>по вторникам»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50C9F1B-8410-44F1-ABF0-4F1DC2A5B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00" y="1676400"/>
            <a:ext cx="890259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8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2">
            <a:extLst>
              <a:ext uri="{FF2B5EF4-FFF2-40B4-BE49-F238E27FC236}">
                <a16:creationId xmlns="" xmlns:a16="http://schemas.microsoft.com/office/drawing/2014/main" id="{87126C3F-AEA0-49A8-9C72-99079EB78AD0}"/>
              </a:ext>
            </a:extLst>
          </p:cNvPr>
          <p:cNvSpPr/>
          <p:nvPr/>
        </p:nvSpPr>
        <p:spPr>
          <a:xfrm>
            <a:off x="3174396" y="2361499"/>
            <a:ext cx="5897436" cy="14456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object 4">
            <a:extLst>
              <a:ext uri="{FF2B5EF4-FFF2-40B4-BE49-F238E27FC236}">
                <a16:creationId xmlns="" xmlns:a16="http://schemas.microsoft.com/office/drawing/2014/main" id="{E898E3BA-83B9-450E-B973-70FBFF05C8EE}"/>
              </a:ext>
            </a:extLst>
          </p:cNvPr>
          <p:cNvSpPr txBox="1"/>
          <p:nvPr/>
        </p:nvSpPr>
        <p:spPr>
          <a:xfrm>
            <a:off x="38100" y="886100"/>
            <a:ext cx="90678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0980" algn="ctr"/>
            <a:r>
              <a:rPr lang="ru-RU" sz="18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Научная периодика в ЭБС </a:t>
            </a:r>
            <a:r>
              <a:rPr lang="en-US" sz="3200" b="1" dirty="0">
                <a:solidFill>
                  <a:srgbClr val="C00000"/>
                </a:solidFill>
              </a:rPr>
              <a:t>ZNANIUM</a:t>
            </a:r>
            <a:endParaRPr sz="3200" b="1" dirty="0">
              <a:solidFill>
                <a:srgbClr val="C00000"/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7" name="Скругленный прямоугольник 23">
            <a:extLst>
              <a:ext uri="{FF2B5EF4-FFF2-40B4-BE49-F238E27FC236}">
                <a16:creationId xmlns="" xmlns:a16="http://schemas.microsoft.com/office/drawing/2014/main" id="{A17BA851-74BD-446C-BF9E-8C49E90238DC}"/>
              </a:ext>
            </a:extLst>
          </p:cNvPr>
          <p:cNvSpPr/>
          <p:nvPr/>
        </p:nvSpPr>
        <p:spPr>
          <a:xfrm>
            <a:off x="152400" y="1496397"/>
            <a:ext cx="2868488" cy="13917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30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журналов,   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22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журнала ВАК и РИНЦ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8 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РИНЦ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1F78E034-068B-4FBB-B57C-93FCEDDA9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07" y="4737996"/>
            <a:ext cx="910137" cy="13239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911BD13-9ACC-487A-B148-6B61E0323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203" y="4729119"/>
            <a:ext cx="997541" cy="13681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>
            <a:extLst>
              <a:ext uri="{FF2B5EF4-FFF2-40B4-BE49-F238E27FC236}">
                <a16:creationId xmlns="" xmlns:a16="http://schemas.microsoft.com/office/drawing/2014/main" id="{D4C52A01-F797-455F-8B8F-8791660BF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243" y="2415459"/>
            <a:ext cx="990250" cy="1337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="" xmlns:a16="http://schemas.microsoft.com/office/drawing/2014/main" id="{9828BD26-C00A-4810-8ED2-5A3B544D5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737" y="2438512"/>
            <a:ext cx="976662" cy="12916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="" xmlns:a16="http://schemas.microsoft.com/office/drawing/2014/main" id="{422BA459-8D19-4E16-A708-A61AEE0BB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10" y="2426680"/>
            <a:ext cx="936103" cy="13265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4E26C0D-0444-4AB3-97B8-0A23D6F91FD1}"/>
              </a:ext>
            </a:extLst>
          </p:cNvPr>
          <p:cNvSpPr txBox="1"/>
          <p:nvPr/>
        </p:nvSpPr>
        <p:spPr>
          <a:xfrm>
            <a:off x="5571646" y="2545132"/>
            <a:ext cx="12809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Русскоязычные версии входят </a:t>
            </a:r>
          </a:p>
          <a:p>
            <a:r>
              <a:rPr lang="ru-R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RSCI  </a:t>
            </a:r>
            <a:r>
              <a:rPr lang="ru-RU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</a:t>
            </a:r>
            <a:r>
              <a:rPr lang="ru-R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</a:t>
            </a:r>
            <a:r>
              <a:rPr lang="ru-R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</a:p>
          <a:p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409AAE9-8356-4DB0-BC33-A98C778991C3}"/>
              </a:ext>
            </a:extLst>
          </p:cNvPr>
          <p:cNvSpPr txBox="1"/>
          <p:nvPr/>
        </p:nvSpPr>
        <p:spPr>
          <a:xfrm>
            <a:off x="7773055" y="2582776"/>
            <a:ext cx="11565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Англоязычная версия входит в </a:t>
            </a:r>
            <a:r>
              <a:rPr lang="en-US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ESCI Web of </a:t>
            </a:r>
            <a:r>
              <a:rPr lang="ru-RU" sz="12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Science</a:t>
            </a:r>
            <a:endParaRPr lang="ru-RU" sz="12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" name="Picture 4">
            <a:extLst>
              <a:ext uri="{FF2B5EF4-FFF2-40B4-BE49-F238E27FC236}">
                <a16:creationId xmlns="" xmlns:a16="http://schemas.microsoft.com/office/drawing/2014/main" id="{8794AAFA-AE85-455B-95FA-6FCB3BE9D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82" y="3136774"/>
            <a:ext cx="929477" cy="13238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1">
            <a:extLst>
              <a:ext uri="{FF2B5EF4-FFF2-40B4-BE49-F238E27FC236}">
                <a16:creationId xmlns="" xmlns:a16="http://schemas.microsoft.com/office/drawing/2014/main" id="{B90645EA-A0C5-4C80-9A30-15ED9ACA6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62" y="4715877"/>
            <a:ext cx="1014823" cy="1368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">
            <a:extLst>
              <a:ext uri="{FF2B5EF4-FFF2-40B4-BE49-F238E27FC236}">
                <a16:creationId xmlns="" xmlns:a16="http://schemas.microsoft.com/office/drawing/2014/main" id="{F31B3B55-751C-40F6-85EA-006AD4A5E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581" y="4702854"/>
            <a:ext cx="973204" cy="13941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>
            <a:extLst>
              <a:ext uri="{FF2B5EF4-FFF2-40B4-BE49-F238E27FC236}">
                <a16:creationId xmlns="" xmlns:a16="http://schemas.microsoft.com/office/drawing/2014/main" id="{8E03ED03-001D-4D6D-8458-FC0502B0F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3851" y="3136774"/>
            <a:ext cx="936104" cy="1296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0">
            <a:extLst>
              <a:ext uri="{FF2B5EF4-FFF2-40B4-BE49-F238E27FC236}">
                <a16:creationId xmlns="" xmlns:a16="http://schemas.microsoft.com/office/drawing/2014/main" id="{9143D21F-A73F-487A-A1B2-AD98BF282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623" y="4727639"/>
            <a:ext cx="1008112" cy="13807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9">
            <a:extLst>
              <a:ext uri="{FF2B5EF4-FFF2-40B4-BE49-F238E27FC236}">
                <a16:creationId xmlns="" xmlns:a16="http://schemas.microsoft.com/office/drawing/2014/main" id="{85095A1F-B5A7-427F-BA9A-E7E5C7876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153" y="4727639"/>
            <a:ext cx="1026441" cy="13807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3">
            <a:extLst>
              <a:ext uri="{FF2B5EF4-FFF2-40B4-BE49-F238E27FC236}">
                <a16:creationId xmlns="" xmlns:a16="http://schemas.microsoft.com/office/drawing/2014/main" id="{50D9513A-58A5-40E6-A4D5-F371718A2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012" y="4727639"/>
            <a:ext cx="1006808" cy="13807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6712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B93E3674-5A68-4FC6-A272-505C9B288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838200"/>
            <a:ext cx="7680325" cy="668831"/>
          </a:xfrm>
        </p:spPr>
        <p:txBody>
          <a:bodyPr/>
          <a:lstStyle/>
          <a:p>
            <a:pPr marL="12700" algn="ctr">
              <a:spcBef>
                <a:spcPts val="100"/>
              </a:spcBef>
            </a:pPr>
            <a:r>
              <a:rPr lang="ru-RU" sz="3200" spc="-5" dirty="0">
                <a:solidFill>
                  <a:srgbClr val="C00000"/>
                </a:solidFill>
              </a:rPr>
              <a:t>Вебинары «</a:t>
            </a:r>
            <a:r>
              <a:rPr lang="en-US" sz="3200" spc="-5" dirty="0" err="1">
                <a:solidFill>
                  <a:srgbClr val="C00000"/>
                </a:solidFill>
              </a:rPr>
              <a:t>CoZnanium</a:t>
            </a:r>
            <a:r>
              <a:rPr lang="en-US" sz="3200" spc="-5" dirty="0">
                <a:solidFill>
                  <a:srgbClr val="C00000"/>
                </a:solidFill>
              </a:rPr>
              <a:t> </a:t>
            </a:r>
            <a:r>
              <a:rPr lang="ru-RU" sz="3200" spc="-5" dirty="0">
                <a:solidFill>
                  <a:srgbClr val="C00000"/>
                </a:solidFill>
              </a:rPr>
              <a:t>по вторникам»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F707A77-8FAF-434F-B7EA-61519CFDE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47800"/>
            <a:ext cx="8305802" cy="499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946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BC2D9253-3679-424C-A937-0D1D723236F1}"/>
              </a:ext>
            </a:extLst>
          </p:cNvPr>
          <p:cNvSpPr txBox="1">
            <a:spLocks/>
          </p:cNvSpPr>
          <p:nvPr/>
        </p:nvSpPr>
        <p:spPr>
          <a:xfrm>
            <a:off x="731837" y="838200"/>
            <a:ext cx="7680325" cy="668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3200" kern="0" spc="-5" dirty="0">
                <a:solidFill>
                  <a:srgbClr val="C00000"/>
                </a:solidFill>
              </a:rPr>
              <a:t>Вебинары «</a:t>
            </a:r>
            <a:r>
              <a:rPr lang="en-US" sz="3200" kern="0" spc="-5" dirty="0" err="1">
                <a:solidFill>
                  <a:srgbClr val="C00000"/>
                </a:solidFill>
              </a:rPr>
              <a:t>CoZnanium</a:t>
            </a:r>
            <a:r>
              <a:rPr lang="en-US" sz="3200" kern="0" spc="-5" dirty="0">
                <a:solidFill>
                  <a:srgbClr val="C00000"/>
                </a:solidFill>
              </a:rPr>
              <a:t> </a:t>
            </a:r>
            <a:r>
              <a:rPr lang="ru-RU" sz="3200" kern="0" spc="-5" dirty="0">
                <a:solidFill>
                  <a:srgbClr val="C00000"/>
                </a:solidFill>
              </a:rPr>
              <a:t>по вторникам»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34E59E5-FFE1-4F1B-B087-AD8BA063A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48" y="1371600"/>
            <a:ext cx="8759301" cy="528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021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333232-994C-4943-88B2-CDEA27E9A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101" y="914401"/>
            <a:ext cx="7681795" cy="533400"/>
          </a:xfrm>
        </p:spPr>
        <p:txBody>
          <a:bodyPr/>
          <a:lstStyle/>
          <a:p>
            <a:pPr algn="ctr"/>
            <a:r>
              <a:rPr lang="ru-RU" sz="3200" kern="0" spc="-5" dirty="0">
                <a:solidFill>
                  <a:srgbClr val="C00000"/>
                </a:solidFill>
              </a:rPr>
              <a:t>Вебинары «</a:t>
            </a:r>
            <a:r>
              <a:rPr lang="en-US" sz="3200" kern="0" spc="-5" dirty="0" err="1">
                <a:solidFill>
                  <a:srgbClr val="C00000"/>
                </a:solidFill>
              </a:rPr>
              <a:t>CoZnanium</a:t>
            </a:r>
            <a:r>
              <a:rPr lang="en-US" sz="3200" kern="0" spc="-5" dirty="0">
                <a:solidFill>
                  <a:srgbClr val="C00000"/>
                </a:solidFill>
              </a:rPr>
              <a:t> </a:t>
            </a:r>
            <a:r>
              <a:rPr lang="ru-RU" sz="3200" kern="0" spc="-5" dirty="0">
                <a:solidFill>
                  <a:srgbClr val="C00000"/>
                </a:solidFill>
              </a:rPr>
              <a:t>по вторникам»</a:t>
            </a:r>
            <a:r>
              <a:rPr lang="ru-RU" sz="2000" kern="0" spc="-5" dirty="0">
                <a:solidFill>
                  <a:srgbClr val="C00000"/>
                </a:solidFill>
              </a:rPr>
              <a:t/>
            </a:r>
            <a:br>
              <a:rPr lang="ru-RU" sz="2000" kern="0" spc="-5" dirty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F0F018A-E12E-4841-B785-C9722A720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52600"/>
            <a:ext cx="873398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79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3582" y="1006754"/>
            <a:ext cx="5156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</a:rPr>
              <a:t>Остались </a:t>
            </a:r>
            <a:r>
              <a:rPr sz="2400" dirty="0">
                <a:solidFill>
                  <a:srgbClr val="C00000"/>
                </a:solidFill>
              </a:rPr>
              <a:t>вопросы? </a:t>
            </a:r>
            <a:r>
              <a:rPr sz="2400" spc="-10" dirty="0">
                <a:solidFill>
                  <a:srgbClr val="C00000"/>
                </a:solidFill>
              </a:rPr>
              <a:t>Свяжитесь </a:t>
            </a:r>
            <a:r>
              <a:rPr sz="2400" dirty="0">
                <a:solidFill>
                  <a:srgbClr val="C00000"/>
                </a:solidFill>
              </a:rPr>
              <a:t>с</a:t>
            </a:r>
            <a:r>
              <a:rPr sz="2400" spc="110" dirty="0">
                <a:solidFill>
                  <a:srgbClr val="C00000"/>
                </a:solidFill>
              </a:rPr>
              <a:t> </a:t>
            </a:r>
            <a:r>
              <a:rPr sz="2400" spc="-5" dirty="0">
                <a:solidFill>
                  <a:srgbClr val="C00000"/>
                </a:solidFill>
              </a:rPr>
              <a:t>нами!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3256914" y="3962400"/>
            <a:ext cx="313563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Рассмотрение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рукописей:</a:t>
            </a:r>
            <a:endParaRPr sz="1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spc="-25" dirty="0">
                <a:latin typeface="Calibri"/>
                <a:cs typeface="Calibri"/>
              </a:rPr>
              <a:t>Главный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редактор</a:t>
            </a:r>
            <a:endParaRPr sz="1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Прудников </a:t>
            </a:r>
            <a:r>
              <a:rPr sz="1600" b="1" spc="-5" dirty="0">
                <a:latin typeface="Calibri"/>
                <a:cs typeface="Calibri"/>
              </a:rPr>
              <a:t>Владимир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Михайлович</a:t>
            </a:r>
            <a:endParaRPr sz="1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(495) 280-15-96 (доб.</a:t>
            </a:r>
            <a:r>
              <a:rPr sz="1600" spc="1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291)</a:t>
            </a:r>
            <a:endParaRPr sz="1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u="heavy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2"/>
              </a:rPr>
              <a:t>prudnik@infra-m.ru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4000" y="1524000"/>
            <a:ext cx="6601459" cy="21961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Комплектование печатными изданиями </a:t>
            </a:r>
            <a:r>
              <a:rPr sz="2000" b="1" dirty="0">
                <a:latin typeface="Calibri"/>
                <a:cs typeface="Calibri"/>
              </a:rPr>
              <a:t>и </a:t>
            </a:r>
            <a:r>
              <a:rPr sz="2000" b="1" spc="-10" dirty="0">
                <a:latin typeface="Calibri"/>
                <a:cs typeface="Calibri"/>
              </a:rPr>
              <a:t>подписка </a:t>
            </a:r>
            <a:r>
              <a:rPr sz="2000" b="1" spc="-5" dirty="0" err="1">
                <a:latin typeface="Calibri"/>
                <a:cs typeface="Calibri"/>
              </a:rPr>
              <a:t>на</a:t>
            </a:r>
            <a:r>
              <a:rPr sz="2000" b="1" spc="-1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ЭБС</a:t>
            </a:r>
            <a:endParaRPr lang="ru-RU" sz="2000" b="1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8 (800)</a:t>
            </a:r>
            <a:r>
              <a:rPr sz="2000" b="1" spc="-9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511-00-89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8 (495)</a:t>
            </a:r>
            <a:r>
              <a:rPr sz="2000" b="1" spc="-9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280-15-96</a:t>
            </a:r>
            <a:endParaRPr lang="ru-RU" sz="2000" b="1" spc="-5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endParaRPr sz="2050" dirty="0">
              <a:latin typeface="Times New Roman"/>
              <a:cs typeface="Times New Roman"/>
            </a:endParaRPr>
          </a:p>
          <a:p>
            <a:pPr marL="1813560" marR="1805939" indent="-1270" algn="ctr">
              <a:lnSpc>
                <a:spcPct val="100000"/>
              </a:lnSpc>
              <a:spcBef>
                <a:spcPts val="5"/>
              </a:spcBef>
            </a:pPr>
            <a:r>
              <a:rPr sz="2000" b="1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/>
              </a:rPr>
              <a:t>books@infra-m.ru </a:t>
            </a:r>
            <a:r>
              <a:rPr sz="2000" b="1" spc="-5" dirty="0">
                <a:solidFill>
                  <a:srgbClr val="0563C1"/>
                </a:solidFill>
                <a:latin typeface="Calibri"/>
                <a:cs typeface="Calibri"/>
              </a:rPr>
              <a:t> </a:t>
            </a:r>
            <a:r>
              <a:rPr sz="2000" b="1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4"/>
              </a:rPr>
              <a:t>ebs_support@znanium.com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8327" y="217931"/>
            <a:ext cx="2220467" cy="4663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9D64037-F8B1-411D-BA1D-4701D691D0D3}"/>
              </a:ext>
            </a:extLst>
          </p:cNvPr>
          <p:cNvSpPr txBox="1"/>
          <p:nvPr/>
        </p:nvSpPr>
        <p:spPr>
          <a:xfrm>
            <a:off x="1267459" y="5562600"/>
            <a:ext cx="685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spc="-15" dirty="0">
                <a:cs typeface="Calibri"/>
              </a:rPr>
              <a:t>Директор </a:t>
            </a:r>
            <a:r>
              <a:rPr lang="ru-RU" sz="1600" b="1" spc="-15" dirty="0" smtClean="0">
                <a:cs typeface="Calibri"/>
              </a:rPr>
              <a:t>библиотеки</a:t>
            </a:r>
            <a:r>
              <a:rPr lang="ru-RU" sz="1600" b="1" spc="-15" dirty="0">
                <a:cs typeface="Calibri"/>
              </a:rPr>
              <a:t> </a:t>
            </a:r>
            <a:r>
              <a:rPr lang="ru-RU" sz="1600" b="1" spc="-15" dirty="0" smtClean="0">
                <a:cs typeface="Calibri"/>
              </a:rPr>
              <a:t>ПГУ</a:t>
            </a:r>
          </a:p>
          <a:p>
            <a:pPr algn="ctr"/>
            <a:r>
              <a:rPr lang="ru-RU" sz="1600" b="1" spc="-15" dirty="0" err="1" smtClean="0">
                <a:cs typeface="Calibri"/>
              </a:rPr>
              <a:t>Соларева</a:t>
            </a:r>
            <a:r>
              <a:rPr lang="ru-RU" sz="1600" b="1" spc="-15" dirty="0" smtClean="0">
                <a:cs typeface="Calibri"/>
              </a:rPr>
              <a:t> </a:t>
            </a:r>
            <a:r>
              <a:rPr lang="ru-RU" sz="1600" b="1" spc="-15" dirty="0">
                <a:cs typeface="Calibri"/>
              </a:rPr>
              <a:t>Светлана </a:t>
            </a:r>
            <a:r>
              <a:rPr lang="ru-RU" sz="1600" b="1" spc="-15" dirty="0" smtClean="0">
                <a:cs typeface="Calibri"/>
              </a:rPr>
              <a:t>Николаевна </a:t>
            </a:r>
          </a:p>
          <a:p>
            <a:pPr algn="ctr"/>
            <a:r>
              <a:rPr lang="ru-RU" sz="1600" b="1" spc="-15" dirty="0" smtClean="0">
                <a:cs typeface="Calibri"/>
              </a:rPr>
              <a:t> (</a:t>
            </a:r>
            <a:r>
              <a:rPr lang="ru-RU" sz="1600" b="1" spc="-10" dirty="0" smtClean="0">
                <a:cs typeface="Calibri"/>
              </a:rPr>
              <a:t>342) 239-64-80  </a:t>
            </a:r>
            <a:r>
              <a:rPr lang="en-US" sz="1600" b="1" spc="-10" dirty="0">
                <a:solidFill>
                  <a:srgbClr val="0070C0"/>
                </a:solidFill>
                <a:cs typeface="Calibri"/>
              </a:rPr>
              <a:t>solar@psu.ru</a:t>
            </a:r>
            <a:endParaRPr lang="ru-RU" sz="1600" b="1" spc="-1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18F44D9-1313-4C67-AE70-87F10CC3B0C9}"/>
              </a:ext>
            </a:extLst>
          </p:cNvPr>
          <p:cNvSpPr txBox="1"/>
          <p:nvPr/>
        </p:nvSpPr>
        <p:spPr>
          <a:xfrm>
            <a:off x="1524000" y="838200"/>
            <a:ext cx="5791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</a:rPr>
              <a:t>Работа в ЭБС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</a:rPr>
              <a:t>Znanium</a:t>
            </a:r>
            <a:endParaRPr lang="ru-RU" sz="3200" b="1" dirty="0">
              <a:solidFill>
                <a:srgbClr val="C00000"/>
              </a:solidFill>
              <a:latin typeface="Calibri"/>
              <a:ea typeface="+mj-ea"/>
              <a:cs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5042752-8D12-4F4E-BC83-011C95BFE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12" y="1455526"/>
            <a:ext cx="8456575" cy="4825425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7199121C-FD58-41B6-9DC1-8CE0EC77D7CF}"/>
              </a:ext>
            </a:extLst>
          </p:cNvPr>
          <p:cNvSpPr/>
          <p:nvPr/>
        </p:nvSpPr>
        <p:spPr>
          <a:xfrm>
            <a:off x="2438400" y="4495800"/>
            <a:ext cx="1371600" cy="304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97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327" y="217931"/>
            <a:ext cx="2220467" cy="466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97940" marR="5080" indent="-56578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Чтобы воспользоваться всеми сервисами </a:t>
            </a:r>
            <a:r>
              <a:rPr dirty="0"/>
              <a:t>ЭБС </a:t>
            </a:r>
            <a:r>
              <a:rPr spc="-5" dirty="0"/>
              <a:t>Znanium </a:t>
            </a:r>
            <a:r>
              <a:rPr dirty="0"/>
              <a:t>для  </a:t>
            </a:r>
            <a:r>
              <a:rPr spc="-10" dirty="0"/>
              <a:t>преподавателя, пожалуйста,</a:t>
            </a:r>
            <a:r>
              <a:rPr spc="-45" dirty="0"/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зарегистрируйтесь</a:t>
            </a:r>
            <a:r>
              <a:rPr spc="-5" dirty="0"/>
              <a:t>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03153" y="2207371"/>
            <a:ext cx="22225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Регистрация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4525" y="3191875"/>
            <a:ext cx="7153909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Шаг </a:t>
            </a:r>
            <a:r>
              <a:rPr sz="2000" b="1" dirty="0">
                <a:latin typeface="Calibri"/>
                <a:cs typeface="Calibri"/>
              </a:rPr>
              <a:t>1. </a:t>
            </a:r>
            <a:r>
              <a:rPr sz="2000" b="1" spc="-5" dirty="0">
                <a:latin typeface="Calibri"/>
                <a:cs typeface="Calibri"/>
              </a:rPr>
              <a:t>Кликните на </a:t>
            </a:r>
            <a:r>
              <a:rPr sz="2000" b="1" dirty="0">
                <a:latin typeface="Calibri"/>
                <a:cs typeface="Calibri"/>
              </a:rPr>
              <a:t>слово </a:t>
            </a:r>
            <a:r>
              <a:rPr sz="2000" b="1" spc="-5" dirty="0">
                <a:latin typeface="Calibri"/>
                <a:cs typeface="Calibri"/>
              </a:rPr>
              <a:t>«Регистрация» </a:t>
            </a:r>
            <a:r>
              <a:rPr sz="2000" b="1" dirty="0">
                <a:latin typeface="Calibri"/>
                <a:cs typeface="Calibri"/>
              </a:rPr>
              <a:t>в </a:t>
            </a:r>
            <a:r>
              <a:rPr sz="2000" b="1" spc="-5" dirty="0">
                <a:latin typeface="Calibri"/>
                <a:cs typeface="Calibri"/>
              </a:rPr>
              <a:t>правом верхнем </a:t>
            </a:r>
            <a:r>
              <a:rPr sz="2000" b="1" spc="-25" dirty="0">
                <a:latin typeface="Calibri"/>
                <a:cs typeface="Calibri"/>
              </a:rPr>
              <a:t>углу  </a:t>
            </a:r>
            <a:r>
              <a:rPr sz="2000" b="1" spc="-15" dirty="0">
                <a:latin typeface="Calibri"/>
                <a:cs typeface="Calibri"/>
              </a:rPr>
              <a:t>главной </a:t>
            </a:r>
            <a:r>
              <a:rPr sz="2000" b="1" spc="-5" dirty="0">
                <a:latin typeface="Calibri"/>
                <a:cs typeface="Calibri"/>
              </a:rPr>
              <a:t>страницы сайта </a:t>
            </a:r>
            <a:r>
              <a:rPr sz="2000" b="1" dirty="0">
                <a:latin typeface="Calibri"/>
                <a:cs typeface="Calibri"/>
              </a:rPr>
              <a:t>ЭБС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Znanium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Шаг </a:t>
            </a:r>
            <a:r>
              <a:rPr sz="2000" b="1" dirty="0">
                <a:latin typeface="Calibri"/>
                <a:cs typeface="Calibri"/>
              </a:rPr>
              <a:t>2. </a:t>
            </a:r>
            <a:r>
              <a:rPr sz="2000" b="1" spc="-10" dirty="0">
                <a:latin typeface="Calibri"/>
                <a:cs typeface="Calibri"/>
              </a:rPr>
              <a:t>Заполните </a:t>
            </a:r>
            <a:r>
              <a:rPr sz="2000" b="1" spc="-5" dirty="0">
                <a:latin typeface="Calibri"/>
                <a:cs typeface="Calibri"/>
              </a:rPr>
              <a:t>форму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регистрации</a:t>
            </a:r>
            <a:endParaRPr sz="2000" dirty="0">
              <a:latin typeface="Calibri"/>
              <a:cs typeface="Calibri"/>
            </a:endParaRPr>
          </a:p>
          <a:p>
            <a:pPr marL="68580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! </a:t>
            </a:r>
            <a:r>
              <a:rPr sz="2000" b="1" spc="-10" dirty="0">
                <a:latin typeface="Calibri"/>
                <a:cs typeface="Calibri"/>
              </a:rPr>
              <a:t>Обязательно укажите </a:t>
            </a:r>
            <a:r>
              <a:rPr sz="2000" b="1" spc="-5" dirty="0">
                <a:latin typeface="Calibri"/>
                <a:cs typeface="Calibri"/>
              </a:rPr>
              <a:t>название своего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вуза</a:t>
            </a:r>
            <a:endParaRPr sz="2000" dirty="0">
              <a:latin typeface="Calibri"/>
              <a:cs typeface="Calibri"/>
            </a:endParaRPr>
          </a:p>
          <a:p>
            <a:pPr marL="68580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! </a:t>
            </a:r>
            <a:r>
              <a:rPr sz="2000" b="1" spc="-15" dirty="0">
                <a:latin typeface="Calibri"/>
                <a:cs typeface="Calibri"/>
              </a:rPr>
              <a:t>Отметьте </a:t>
            </a:r>
            <a:r>
              <a:rPr sz="2000" b="1" spc="-5" dirty="0">
                <a:latin typeface="Calibri"/>
                <a:cs typeface="Calibri"/>
              </a:rPr>
              <a:t>галочкой, что </a:t>
            </a:r>
            <a:r>
              <a:rPr sz="2000" b="1" dirty="0">
                <a:latin typeface="Calibri"/>
                <a:cs typeface="Calibri"/>
              </a:rPr>
              <a:t>Вы –</a:t>
            </a:r>
            <a:r>
              <a:rPr sz="2000" b="1" spc="-9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преподаватель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Шаг </a:t>
            </a:r>
            <a:r>
              <a:rPr sz="2000" b="1" dirty="0">
                <a:latin typeface="Calibri"/>
                <a:cs typeface="Calibri"/>
              </a:rPr>
              <a:t>3. После </a:t>
            </a:r>
            <a:r>
              <a:rPr sz="2000" b="1" spc="-5" dirty="0">
                <a:latin typeface="Calibri"/>
                <a:cs typeface="Calibri"/>
              </a:rPr>
              <a:t>того, </a:t>
            </a:r>
            <a:r>
              <a:rPr sz="2000" b="1" spc="-10" dirty="0">
                <a:latin typeface="Calibri"/>
                <a:cs typeface="Calibri"/>
              </a:rPr>
              <a:t>как библиотекарь </a:t>
            </a:r>
            <a:r>
              <a:rPr sz="2000" b="1" spc="-15" dirty="0">
                <a:latin typeface="Calibri"/>
                <a:cs typeface="Calibri"/>
              </a:rPr>
              <a:t>подтвердит </a:t>
            </a:r>
            <a:r>
              <a:rPr sz="2000" b="1" spc="-5" dirty="0">
                <a:latin typeface="Calibri"/>
                <a:cs typeface="Calibri"/>
              </a:rPr>
              <a:t>Вашу заявку на  доступ, на </a:t>
            </a:r>
            <a:r>
              <a:rPr sz="2000" b="1" dirty="0">
                <a:latin typeface="Calibri"/>
                <a:cs typeface="Calibri"/>
              </a:rPr>
              <a:t>почту </a:t>
            </a:r>
            <a:r>
              <a:rPr sz="2000" b="1" spc="-5" dirty="0">
                <a:latin typeface="Calibri"/>
                <a:cs typeface="Calibri"/>
              </a:rPr>
              <a:t>Вам придет</a:t>
            </a:r>
            <a:r>
              <a:rPr sz="2000" b="1" spc="-9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письмо-подтверждение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6180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327" y="217931"/>
            <a:ext cx="2220467" cy="466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41170" marR="5080" indent="-141033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Чтобы получить </a:t>
            </a:r>
            <a:r>
              <a:rPr spc="-15" dirty="0"/>
              <a:t>необходимую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информацию о 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книге</a:t>
            </a:r>
            <a:r>
              <a:rPr spc="-10" dirty="0"/>
              <a:t>, пожалуйста,  </a:t>
            </a:r>
            <a:r>
              <a:rPr spc="-5" dirty="0"/>
              <a:t>обратите внимание на эти</a:t>
            </a:r>
            <a:r>
              <a:rPr spc="-65" dirty="0"/>
              <a:t> </a:t>
            </a:r>
            <a:r>
              <a:rPr spc="-5" dirty="0"/>
              <a:t>обозначения!</a:t>
            </a:r>
          </a:p>
        </p:txBody>
      </p:sp>
      <p:sp>
        <p:nvSpPr>
          <p:cNvPr id="4" name="object 4"/>
          <p:cNvSpPr/>
          <p:nvPr/>
        </p:nvSpPr>
        <p:spPr>
          <a:xfrm>
            <a:off x="304800" y="2019300"/>
            <a:ext cx="8839199" cy="455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9872" y="2214372"/>
            <a:ext cx="8340851" cy="3962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43505" y="2215133"/>
            <a:ext cx="774065" cy="984885"/>
          </a:xfrm>
          <a:custGeom>
            <a:avLst/>
            <a:gdLst/>
            <a:ahLst/>
            <a:cxnLst/>
            <a:rect l="l" t="t" r="r" b="b"/>
            <a:pathLst>
              <a:path w="774064" h="984885">
                <a:moveTo>
                  <a:pt x="0" y="0"/>
                </a:moveTo>
                <a:lnTo>
                  <a:pt x="773696" y="984707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35174" y="3112463"/>
            <a:ext cx="82550" cy="87630"/>
          </a:xfrm>
          <a:custGeom>
            <a:avLst/>
            <a:gdLst/>
            <a:ahLst/>
            <a:cxnLst/>
            <a:rect l="l" t="t" r="r" b="b"/>
            <a:pathLst>
              <a:path w="82550" h="87630">
                <a:moveTo>
                  <a:pt x="0" y="54927"/>
                </a:moveTo>
                <a:lnTo>
                  <a:pt x="82029" y="87375"/>
                </a:lnTo>
                <a:lnTo>
                  <a:pt x="69900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73681" y="3514693"/>
            <a:ext cx="914400" cy="844550"/>
          </a:xfrm>
          <a:custGeom>
            <a:avLst/>
            <a:gdLst/>
            <a:ahLst/>
            <a:cxnLst/>
            <a:rect l="l" t="t" r="r" b="b"/>
            <a:pathLst>
              <a:path w="914400" h="844550">
                <a:moveTo>
                  <a:pt x="914285" y="843953"/>
                </a:moveTo>
                <a:lnTo>
                  <a:pt x="0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73679" y="3514689"/>
            <a:ext cx="86360" cy="84455"/>
          </a:xfrm>
          <a:custGeom>
            <a:avLst/>
            <a:gdLst/>
            <a:ahLst/>
            <a:cxnLst/>
            <a:rect l="l" t="t" r="r" b="b"/>
            <a:pathLst>
              <a:path w="86360" h="84454">
                <a:moveTo>
                  <a:pt x="25844" y="84353"/>
                </a:moveTo>
                <a:lnTo>
                  <a:pt x="0" y="0"/>
                </a:lnTo>
                <a:lnTo>
                  <a:pt x="86144" y="19037"/>
                </a:lnTo>
              </a:path>
            </a:pathLst>
          </a:custGeom>
          <a:ln w="1981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73170" y="2501645"/>
            <a:ext cx="914400" cy="844550"/>
          </a:xfrm>
          <a:custGeom>
            <a:avLst/>
            <a:gdLst/>
            <a:ahLst/>
            <a:cxnLst/>
            <a:rect l="l" t="t" r="r" b="b"/>
            <a:pathLst>
              <a:path w="914400" h="844550">
                <a:moveTo>
                  <a:pt x="914285" y="0"/>
                </a:moveTo>
                <a:lnTo>
                  <a:pt x="0" y="843953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73167" y="3261249"/>
            <a:ext cx="86360" cy="84455"/>
          </a:xfrm>
          <a:custGeom>
            <a:avLst/>
            <a:gdLst/>
            <a:ahLst/>
            <a:cxnLst/>
            <a:rect l="l" t="t" r="r" b="b"/>
            <a:pathLst>
              <a:path w="86359" h="84454">
                <a:moveTo>
                  <a:pt x="25844" y="0"/>
                </a:moveTo>
                <a:lnTo>
                  <a:pt x="0" y="84353"/>
                </a:lnTo>
                <a:lnTo>
                  <a:pt x="86144" y="65316"/>
                </a:lnTo>
              </a:path>
            </a:pathLst>
          </a:custGeom>
          <a:ln w="1981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71750" y="3948565"/>
            <a:ext cx="361950" cy="1338580"/>
          </a:xfrm>
          <a:custGeom>
            <a:avLst/>
            <a:gdLst/>
            <a:ahLst/>
            <a:cxnLst/>
            <a:rect l="l" t="t" r="r" b="b"/>
            <a:pathLst>
              <a:path w="361950" h="1338579">
                <a:moveTo>
                  <a:pt x="0" y="1338389"/>
                </a:moveTo>
                <a:lnTo>
                  <a:pt x="361594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70558" y="3948570"/>
            <a:ext cx="86360" cy="85725"/>
          </a:xfrm>
          <a:custGeom>
            <a:avLst/>
            <a:gdLst/>
            <a:ahLst/>
            <a:cxnLst/>
            <a:rect l="l" t="t" r="r" b="b"/>
            <a:pathLst>
              <a:path w="86360" h="85725">
                <a:moveTo>
                  <a:pt x="0" y="61963"/>
                </a:moveTo>
                <a:lnTo>
                  <a:pt x="62788" y="0"/>
                </a:lnTo>
                <a:lnTo>
                  <a:pt x="85826" y="85153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327" y="217931"/>
            <a:ext cx="2220467" cy="466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7335" y="1659305"/>
            <a:ext cx="8154034" cy="2183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7653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Данный символ </a:t>
            </a:r>
            <a:r>
              <a:rPr sz="2000" b="1" spc="-10" dirty="0">
                <a:latin typeface="Calibri"/>
                <a:cs typeface="Calibri"/>
              </a:rPr>
              <a:t>означает, </a:t>
            </a:r>
            <a:r>
              <a:rPr sz="2000" b="1" spc="-5" dirty="0">
                <a:latin typeface="Calibri"/>
                <a:cs typeface="Calibri"/>
              </a:rPr>
              <a:t>что книга </a:t>
            </a:r>
            <a:r>
              <a:rPr sz="2000" b="1" spc="-15" dirty="0">
                <a:latin typeface="Calibri"/>
                <a:cs typeface="Calibri"/>
              </a:rPr>
              <a:t>находится </a:t>
            </a:r>
            <a:r>
              <a:rPr sz="2000" b="1" dirty="0">
                <a:latin typeface="Calibri"/>
                <a:cs typeface="Calibri"/>
              </a:rPr>
              <a:t>в бессрочном </a:t>
            </a:r>
            <a:r>
              <a:rPr sz="2000" b="1" spc="-5" dirty="0">
                <a:latin typeface="Calibri"/>
                <a:cs typeface="Calibri"/>
              </a:rPr>
              <a:t>доступе</a:t>
            </a:r>
            <a:r>
              <a:rPr sz="2000" b="1" spc="-17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на  сайте </a:t>
            </a:r>
            <a:r>
              <a:rPr sz="2000" b="1" dirty="0">
                <a:latin typeface="Calibri"/>
                <a:cs typeface="Calibri"/>
              </a:rPr>
              <a:t>ЭБС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Znanium.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3556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Книги с </a:t>
            </a:r>
            <a:r>
              <a:rPr sz="2000" b="1" spc="-5" dirty="0">
                <a:latin typeface="Calibri"/>
                <a:cs typeface="Calibri"/>
              </a:rPr>
              <a:t>таким обозначением </a:t>
            </a:r>
            <a:r>
              <a:rPr sz="2000" b="1" spc="-20" dirty="0">
                <a:latin typeface="Calibri"/>
                <a:cs typeface="Calibri"/>
              </a:rPr>
              <a:t>удобно </a:t>
            </a:r>
            <a:r>
              <a:rPr sz="2000" b="1" dirty="0">
                <a:latin typeface="Calibri"/>
                <a:cs typeface="Calibri"/>
              </a:rPr>
              <a:t>в </a:t>
            </a:r>
            <a:r>
              <a:rPr sz="2000" b="1" spc="-5" dirty="0">
                <a:latin typeface="Calibri"/>
                <a:cs typeface="Calibri"/>
              </a:rPr>
              <a:t>первую очередь включать </a:t>
            </a:r>
            <a:r>
              <a:rPr sz="2000" b="1" dirty="0">
                <a:latin typeface="Calibri"/>
                <a:cs typeface="Calibri"/>
              </a:rPr>
              <a:t>в  рабочие </a:t>
            </a:r>
            <a:r>
              <a:rPr sz="2000" b="1" spc="-5" dirty="0">
                <a:latin typeface="Calibri"/>
                <a:cs typeface="Calibri"/>
              </a:rPr>
              <a:t>программы </a:t>
            </a:r>
            <a:r>
              <a:rPr sz="2000" b="1" dirty="0">
                <a:latin typeface="Calibri"/>
                <a:cs typeface="Calibri"/>
              </a:rPr>
              <a:t>дисциплин, </a:t>
            </a:r>
            <a:r>
              <a:rPr sz="2000" b="1" spc="-10" dirty="0">
                <a:latin typeface="Calibri"/>
                <a:cs typeface="Calibri"/>
              </a:rPr>
              <a:t>поскольку </a:t>
            </a:r>
            <a:r>
              <a:rPr sz="2000" b="1" dirty="0">
                <a:latin typeface="Calibri"/>
                <a:cs typeface="Calibri"/>
              </a:rPr>
              <a:t>они </a:t>
            </a:r>
            <a:r>
              <a:rPr sz="2000" b="1" spc="-20" dirty="0">
                <a:latin typeface="Calibri"/>
                <a:cs typeface="Calibri"/>
              </a:rPr>
              <a:t>никогда </a:t>
            </a:r>
            <a:r>
              <a:rPr sz="2000" b="1" spc="-5" dirty="0">
                <a:latin typeface="Calibri"/>
                <a:cs typeface="Calibri"/>
              </a:rPr>
              <a:t>не </a:t>
            </a:r>
            <a:r>
              <a:rPr sz="2000" b="1" spc="-10" dirty="0">
                <a:latin typeface="Calibri"/>
                <a:cs typeface="Calibri"/>
              </a:rPr>
              <a:t>уйдут </a:t>
            </a:r>
            <a:r>
              <a:rPr sz="2000" b="1" dirty="0">
                <a:latin typeface="Calibri"/>
                <a:cs typeface="Calibri"/>
              </a:rPr>
              <a:t>из ЭБС,  </a:t>
            </a:r>
            <a:r>
              <a:rPr sz="2000" b="1" spc="-5" dirty="0">
                <a:latin typeface="Calibri"/>
                <a:cs typeface="Calibri"/>
              </a:rPr>
              <a:t>доступ </a:t>
            </a:r>
            <a:r>
              <a:rPr sz="2000" b="1" dirty="0">
                <a:latin typeface="Calibri"/>
                <a:cs typeface="Calibri"/>
              </a:rPr>
              <a:t>к </a:t>
            </a:r>
            <a:r>
              <a:rPr sz="2000" b="1" spc="-5" dirty="0">
                <a:latin typeface="Calibri"/>
                <a:cs typeface="Calibri"/>
              </a:rPr>
              <a:t>ним </a:t>
            </a:r>
            <a:r>
              <a:rPr sz="2000" b="1" spc="-25" dirty="0">
                <a:latin typeface="Calibri"/>
                <a:cs typeface="Calibri"/>
              </a:rPr>
              <a:t>будет </a:t>
            </a:r>
            <a:r>
              <a:rPr sz="2000" b="1" spc="-5" dirty="0">
                <a:latin typeface="Calibri"/>
                <a:cs typeface="Calibri"/>
              </a:rPr>
              <a:t>действовать </a:t>
            </a:r>
            <a:r>
              <a:rPr sz="2000" b="1" dirty="0">
                <a:latin typeface="Calibri"/>
                <a:cs typeface="Calibri"/>
              </a:rPr>
              <a:t>все </a:t>
            </a:r>
            <a:r>
              <a:rPr sz="2000" b="1" spc="-5" dirty="0" err="1">
                <a:latin typeface="Calibri"/>
                <a:cs typeface="Calibri"/>
              </a:rPr>
              <a:t>время</a:t>
            </a:r>
            <a:r>
              <a:rPr sz="2000" b="1" spc="-90" dirty="0">
                <a:latin typeface="Calibri"/>
                <a:cs typeface="Calibri"/>
              </a:rPr>
              <a:t> </a:t>
            </a:r>
            <a:r>
              <a:rPr sz="2000" b="1" spc="-10" dirty="0" err="1">
                <a:latin typeface="Calibri"/>
                <a:cs typeface="Calibri"/>
              </a:rPr>
              <a:t>подписки</a:t>
            </a:r>
            <a:r>
              <a:rPr lang="ru-RU" sz="2000" b="1" spc="-10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8771" y="1111269"/>
            <a:ext cx="2062133" cy="318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>
            <a:extLst>
              <a:ext uri="{FF2B5EF4-FFF2-40B4-BE49-F238E27FC236}">
                <a16:creationId xmlns="" xmlns:a16="http://schemas.microsoft.com/office/drawing/2014/main" id="{AE22C140-BCA4-4C35-865C-98AE29BC8E1C}"/>
              </a:ext>
            </a:extLst>
          </p:cNvPr>
          <p:cNvSpPr/>
          <p:nvPr/>
        </p:nvSpPr>
        <p:spPr>
          <a:xfrm>
            <a:off x="1151322" y="3913206"/>
            <a:ext cx="1479944" cy="3177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6406D2D-1029-486C-92E9-8377F067DC93}"/>
              </a:ext>
            </a:extLst>
          </p:cNvPr>
          <p:cNvSpPr txBox="1"/>
          <p:nvPr/>
        </p:nvSpPr>
        <p:spPr>
          <a:xfrm>
            <a:off x="517692" y="4495800"/>
            <a:ext cx="7696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ru-RU" sz="2000" b="1" spc="-5" dirty="0">
                <a:latin typeface="Calibri"/>
                <a:cs typeface="Calibri"/>
              </a:rPr>
              <a:t>Данный символ </a:t>
            </a:r>
            <a:r>
              <a:rPr lang="ru-RU" sz="2000" b="1" spc="-10" dirty="0">
                <a:latin typeface="Calibri"/>
                <a:cs typeface="Calibri"/>
              </a:rPr>
              <a:t>означает, </a:t>
            </a:r>
            <a:r>
              <a:rPr lang="ru-RU" sz="2000" b="1" spc="-5" dirty="0">
                <a:latin typeface="Calibri"/>
                <a:cs typeface="Calibri"/>
              </a:rPr>
              <a:t>что книга </a:t>
            </a:r>
            <a:r>
              <a:rPr lang="ru-RU" sz="2000" b="1" spc="-15" dirty="0">
                <a:latin typeface="Calibri"/>
                <a:cs typeface="Calibri"/>
              </a:rPr>
              <a:t>находится </a:t>
            </a:r>
            <a:r>
              <a:rPr lang="ru-RU" sz="2000" b="1" dirty="0">
                <a:latin typeface="Calibri"/>
                <a:cs typeface="Calibri"/>
              </a:rPr>
              <a:t>в </a:t>
            </a:r>
            <a:r>
              <a:rPr lang="ru-RU" sz="2000" b="1" spc="-5" dirty="0">
                <a:latin typeface="Calibri"/>
                <a:cs typeface="Calibri"/>
              </a:rPr>
              <a:t>доступе </a:t>
            </a:r>
            <a:r>
              <a:rPr lang="ru-RU" sz="2000" b="1" dirty="0">
                <a:latin typeface="Calibri"/>
                <a:cs typeface="Calibri"/>
              </a:rPr>
              <a:t>для </a:t>
            </a:r>
            <a:r>
              <a:rPr lang="ru-RU" sz="2000" b="1" spc="-5" dirty="0">
                <a:latin typeface="Calibri"/>
                <a:cs typeface="Calibri"/>
              </a:rPr>
              <a:t>всех  </a:t>
            </a:r>
            <a:r>
              <a:rPr lang="ru-RU" sz="2000" b="1" spc="-10" dirty="0">
                <a:latin typeface="Calibri"/>
                <a:cs typeface="Calibri"/>
              </a:rPr>
              <a:t>преподавателей </a:t>
            </a:r>
            <a:r>
              <a:rPr lang="ru-RU" sz="2000" b="1" dirty="0">
                <a:latin typeface="Calibri"/>
                <a:cs typeface="Calibri"/>
              </a:rPr>
              <a:t>и </a:t>
            </a:r>
            <a:r>
              <a:rPr lang="ru-RU" sz="2000" b="1" spc="-15" dirty="0">
                <a:latin typeface="Calibri"/>
                <a:cs typeface="Calibri"/>
              </a:rPr>
              <a:t>студентов </a:t>
            </a:r>
            <a:r>
              <a:rPr lang="ru-RU" sz="2000" b="1" spc="-5" dirty="0">
                <a:latin typeface="Calibri"/>
                <a:cs typeface="Calibri"/>
              </a:rPr>
              <a:t>университета </a:t>
            </a:r>
            <a:r>
              <a:rPr lang="ru-RU" sz="2000" b="1" dirty="0">
                <a:latin typeface="Calibri"/>
                <a:cs typeface="Calibri"/>
              </a:rPr>
              <a:t>– </a:t>
            </a:r>
            <a:r>
              <a:rPr lang="ru-RU" sz="2000" b="1" spc="-10" dirty="0">
                <a:latin typeface="Calibri"/>
                <a:cs typeface="Calibri"/>
              </a:rPr>
              <a:t>библиотека </a:t>
            </a:r>
            <a:r>
              <a:rPr lang="ru-RU" sz="2000" b="1" dirty="0">
                <a:latin typeface="Calibri"/>
                <a:cs typeface="Calibri"/>
              </a:rPr>
              <a:t>оформила </a:t>
            </a:r>
            <a:r>
              <a:rPr lang="ru-RU" sz="2000" b="1" spc="-5" dirty="0">
                <a:latin typeface="Calibri"/>
                <a:cs typeface="Calibri"/>
              </a:rPr>
              <a:t>на  нее </a:t>
            </a:r>
            <a:r>
              <a:rPr lang="ru-RU" sz="2000" b="1" spc="-15" dirty="0">
                <a:latin typeface="Calibri"/>
                <a:cs typeface="Calibri"/>
              </a:rPr>
              <a:t>подписку.</a:t>
            </a:r>
            <a:endParaRPr lang="ru-RU"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327" y="217931"/>
            <a:ext cx="2220467" cy="466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5955" marR="5080" indent="-1631314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Чтобы </a:t>
            </a:r>
            <a:r>
              <a:rPr u="heavy" spc="-15" dirty="0">
                <a:uFill>
                  <a:solidFill>
                    <a:srgbClr val="000000"/>
                  </a:solidFill>
                </a:uFill>
              </a:rPr>
              <a:t>подобрать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литературу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для рабочей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программы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дисциплин</a:t>
            </a:r>
            <a:r>
              <a:rPr dirty="0"/>
              <a:t>,  </a:t>
            </a:r>
            <a:r>
              <a:rPr spc="-10" dirty="0"/>
              <a:t>пожалуйста, </a:t>
            </a:r>
            <a:r>
              <a:rPr spc="-5" dirty="0"/>
              <a:t>обратитесь </a:t>
            </a:r>
            <a:r>
              <a:rPr dirty="0"/>
              <a:t>к</a:t>
            </a:r>
            <a:r>
              <a:rPr spc="-55" dirty="0"/>
              <a:t> </a:t>
            </a:r>
            <a:r>
              <a:rPr spc="-10" dirty="0"/>
              <a:t>каталогам!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97669" y="2207371"/>
            <a:ext cx="46304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20" dirty="0">
                <a:solidFill>
                  <a:srgbClr val="C00000"/>
                </a:solidFill>
                <a:latin typeface="Calibri"/>
                <a:cs typeface="Calibri"/>
              </a:rPr>
              <a:t>Рекомендуемые</a:t>
            </a: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каталоги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4406" y="3191875"/>
            <a:ext cx="7160895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84785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27025" algn="l"/>
              </a:tabLst>
            </a:pPr>
            <a:r>
              <a:rPr sz="2000" b="1" spc="-15" dirty="0">
                <a:latin typeface="Calibri"/>
                <a:cs typeface="Calibri"/>
              </a:rPr>
              <a:t>Тематический </a:t>
            </a:r>
            <a:r>
              <a:rPr sz="2000" b="1" spc="-10" dirty="0">
                <a:latin typeface="Calibri"/>
                <a:cs typeface="Calibri"/>
              </a:rPr>
              <a:t>каталог </a:t>
            </a:r>
            <a:r>
              <a:rPr sz="2000" b="1" dirty="0">
                <a:latin typeface="Calibri"/>
                <a:cs typeface="Calibri"/>
              </a:rPr>
              <a:t>– </a:t>
            </a:r>
            <a:r>
              <a:rPr sz="2000" b="1" spc="-5" dirty="0">
                <a:latin typeface="Calibri"/>
                <a:cs typeface="Calibri"/>
              </a:rPr>
              <a:t>позволяет </a:t>
            </a:r>
            <a:r>
              <a:rPr sz="2000" b="1" spc="-15" dirty="0">
                <a:latin typeface="Calibri"/>
                <a:cs typeface="Calibri"/>
              </a:rPr>
              <a:t>подобрать </a:t>
            </a:r>
            <a:r>
              <a:rPr sz="2000" b="1" spc="-5" dirty="0">
                <a:latin typeface="Calibri"/>
                <a:cs typeface="Calibri"/>
              </a:rPr>
              <a:t>литературу по  </a:t>
            </a:r>
            <a:r>
              <a:rPr sz="2000" b="1" dirty="0">
                <a:latin typeface="Calibri"/>
                <a:cs typeface="Calibri"/>
              </a:rPr>
              <a:t>любой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тематике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"/>
            </a:pPr>
            <a:endParaRPr sz="205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Font typeface="Wingdings"/>
              <a:buChar char=""/>
              <a:tabLst>
                <a:tab pos="327025" algn="l"/>
              </a:tabLst>
            </a:pPr>
            <a:r>
              <a:rPr sz="2000" b="1" spc="-5" dirty="0">
                <a:latin typeface="Calibri"/>
                <a:cs typeface="Calibri"/>
              </a:rPr>
              <a:t>Общероссийский </a:t>
            </a:r>
            <a:r>
              <a:rPr sz="2000" b="1" spc="-10" dirty="0">
                <a:latin typeface="Calibri"/>
                <a:cs typeface="Calibri"/>
              </a:rPr>
              <a:t>классификатор </a:t>
            </a:r>
            <a:r>
              <a:rPr sz="2000" b="1" spc="-5" dirty="0">
                <a:latin typeface="Calibri"/>
                <a:cs typeface="Calibri"/>
              </a:rPr>
              <a:t>специальностей </a:t>
            </a:r>
            <a:r>
              <a:rPr sz="2000" b="1" dirty="0">
                <a:latin typeface="Calibri"/>
                <a:cs typeface="Calibri"/>
              </a:rPr>
              <a:t>по  </a:t>
            </a:r>
            <a:r>
              <a:rPr sz="2000" b="1" spc="-5" dirty="0">
                <a:latin typeface="Calibri"/>
                <a:cs typeface="Calibri"/>
              </a:rPr>
              <a:t>образованию </a:t>
            </a:r>
            <a:r>
              <a:rPr sz="2000" b="1" spc="-15" dirty="0">
                <a:latin typeface="Calibri"/>
                <a:cs typeface="Calibri"/>
              </a:rPr>
              <a:t>(ОКСО) </a:t>
            </a:r>
            <a:r>
              <a:rPr sz="2000" b="1" dirty="0">
                <a:latin typeface="Calibri"/>
                <a:cs typeface="Calibri"/>
              </a:rPr>
              <a:t>– </a:t>
            </a:r>
            <a:r>
              <a:rPr sz="2000" b="1" spc="-5" dirty="0">
                <a:latin typeface="Calibri"/>
                <a:cs typeface="Calibri"/>
              </a:rPr>
              <a:t>позволяет </a:t>
            </a:r>
            <a:r>
              <a:rPr sz="2000" b="1" spc="-15" dirty="0">
                <a:latin typeface="Calibri"/>
                <a:cs typeface="Calibri"/>
              </a:rPr>
              <a:t>подобрать </a:t>
            </a:r>
            <a:r>
              <a:rPr sz="2000" b="1" spc="-5" dirty="0">
                <a:latin typeface="Calibri"/>
                <a:cs typeface="Calibri"/>
              </a:rPr>
              <a:t>литературу по всем  направлениям </a:t>
            </a:r>
            <a:r>
              <a:rPr sz="2000" b="1" spc="-10" dirty="0">
                <a:latin typeface="Calibri"/>
                <a:cs typeface="Calibri"/>
              </a:rPr>
              <a:t>подготовки </a:t>
            </a:r>
            <a:r>
              <a:rPr sz="2000" b="1" spc="-5" dirty="0">
                <a:latin typeface="Calibri"/>
                <a:cs typeface="Calibri"/>
              </a:rPr>
              <a:t>(специальностям), </a:t>
            </a:r>
            <a:r>
              <a:rPr sz="2000" b="1" dirty="0">
                <a:latin typeface="Calibri"/>
                <a:cs typeface="Calibri"/>
              </a:rPr>
              <a:t>а </a:t>
            </a:r>
            <a:r>
              <a:rPr sz="2000" b="1" spc="-10" dirty="0">
                <a:latin typeface="Calibri"/>
                <a:cs typeface="Calibri"/>
              </a:rPr>
              <a:t>также  </a:t>
            </a:r>
            <a:r>
              <a:rPr sz="2000" b="1" spc="-5" dirty="0">
                <a:latin typeface="Calibri"/>
                <a:cs typeface="Calibri"/>
              </a:rPr>
              <a:t>классифицирует литературу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уровням</a:t>
            </a:r>
            <a:r>
              <a:rPr sz="2000" b="1" u="heavy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образования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</TotalTime>
  <Words>669</Words>
  <Application>Microsoft Office PowerPoint</Application>
  <PresentationFormat>Экран (4:3)</PresentationFormat>
  <Paragraphs>134</Paragraphs>
  <Slides>43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Office Theme</vt:lpstr>
      <vt:lpstr>ZNANIUM для преподавателя: преимущества  работы с ЭБС и Discovery</vt:lpstr>
      <vt:lpstr>https://znanium.com/</vt:lpstr>
      <vt:lpstr>ЭБС ZNANIUM – это:</vt:lpstr>
      <vt:lpstr>Презентация PowerPoint</vt:lpstr>
      <vt:lpstr>Презентация PowerPoint</vt:lpstr>
      <vt:lpstr>Чтобы воспользоваться всеми сервисами ЭБС Znanium для  преподавателя, пожалуйста, зарегистрируйтесь!</vt:lpstr>
      <vt:lpstr>Чтобы получить необходимую информацию о книге, пожалуйста,  обратите внимание на эти обозначения!</vt:lpstr>
      <vt:lpstr>Презентация PowerPoint</vt:lpstr>
      <vt:lpstr>Чтобы подобрать литературу для рабочей программы дисциплин,  пожалуйста, обратитесь к каталогам!</vt:lpstr>
      <vt:lpstr>Каталоги</vt:lpstr>
      <vt:lpstr>Тематический каталог</vt:lpstr>
      <vt:lpstr>Каталог ОКСО</vt:lpstr>
      <vt:lpstr>Документы по ОКСО</vt:lpstr>
      <vt:lpstr>Чтобы получить доступ к книге, которая не входит в подписку Вашего  университета, пожалуйста, отправьте в библиотеку заявку!</vt:lpstr>
      <vt:lpstr>Заявка в библиотеку</vt:lpstr>
      <vt:lpstr>Заявка в библиотеку</vt:lpstr>
      <vt:lpstr>Заявка  библиотеку</vt:lpstr>
      <vt:lpstr>Заявка в библиотеку</vt:lpstr>
      <vt:lpstr>Чтобы легко найти нужный фрагмент книги, пожалуйста, воспользуйтесь  нашим ридером с возможностью генерации lms-ссылок!</vt:lpstr>
      <vt:lpstr>Генерация lms-ссылок</vt:lpstr>
      <vt:lpstr>Генерация lms-ссылок</vt:lpstr>
      <vt:lpstr>Генерация lms-ссылок</vt:lpstr>
      <vt:lpstr>Генерация lms-ссылок</vt:lpstr>
      <vt:lpstr>Презентация PowerPoint</vt:lpstr>
      <vt:lpstr>Поиск Discovery Znanium</vt:lpstr>
      <vt:lpstr>DISCOVERY ZNANIUM – это:</vt:lpstr>
      <vt:lpstr>DISCOVERY ZNANIUM – это:</vt:lpstr>
      <vt:lpstr>Поиск Discovery Znanium</vt:lpstr>
      <vt:lpstr>Поиск Discovery Znanium</vt:lpstr>
      <vt:lpstr>Поиск заимствований</vt:lpstr>
      <vt:lpstr>Поиск заимствований</vt:lpstr>
      <vt:lpstr>Поиск похожих документов</vt:lpstr>
      <vt:lpstr>Поиск похожих документов</vt:lpstr>
      <vt:lpstr>Анализ научных текстов</vt:lpstr>
      <vt:lpstr>Анализ научных текстов</vt:lpstr>
      <vt:lpstr>Анализ научных текстов</vt:lpstr>
      <vt:lpstr>РАЗДЕЛ ПОМОЩЬ</vt:lpstr>
      <vt:lpstr>Вебинары «CoZnanium по вторникам»</vt:lpstr>
      <vt:lpstr>Вебинары «CoZnanium по вторникам»</vt:lpstr>
      <vt:lpstr>Вебинары «CoZnanium по вторникам»</vt:lpstr>
      <vt:lpstr>Презентация PowerPoint</vt:lpstr>
      <vt:lpstr>Вебинары «CoZnanium по вторникам» </vt:lpstr>
      <vt:lpstr>Остались вопросы? Свяжитесь с нами!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kirichek_ea</dc:creator>
  <cp:lastModifiedBy>Ass03</cp:lastModifiedBy>
  <cp:revision>108</cp:revision>
  <dcterms:created xsi:type="dcterms:W3CDTF">2021-02-17T12:05:37Z</dcterms:created>
  <dcterms:modified xsi:type="dcterms:W3CDTF">2021-03-23T10:28:49Z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2020-06-03T00:00:00Z</vt:filetime>
  </property>
  <property fmtid="{D5CDD505-2E9C-101B-9397-08002B2CF9AE}" pid="3" name="Creator">
    <vt:lpwstr>Acrobat PDFMaker 11 для PowerPoint</vt:lpwstr>
  </property>
  <property fmtid="{D5CDD505-2E9C-101B-9397-08002B2CF9AE}" pid="4" name="LastSaved">
    <vt:filetime>2021-02-17T00:00:00Z</vt:filetime>
  </property>
</Properties>
</file>