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258" r:id="rId4"/>
    <p:sldId id="259" r:id="rId5"/>
    <p:sldId id="260" r:id="rId6"/>
    <p:sldId id="261" r:id="rId7"/>
    <p:sldId id="262" r:id="rId8"/>
    <p:sldId id="263" r:id="rId9"/>
    <p:sldId id="265" r:id="rId10"/>
    <p:sldId id="264" r:id="rId1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7" d="100"/>
          <a:sy n="77" d="100"/>
        </p:scale>
        <p:origin x="-956" y="42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D6DEA3A2-F8BE-4639-AF95-5CC3783212E2}" type="datetimeFigureOut">
              <a:rPr lang="ru-RU" smtClean="0"/>
              <a:t>18.10.2023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C6B138C-CAC0-4B0C-B2E0-09BC6B04AB2C}" type="slidenum">
              <a:rPr lang="ru-RU" smtClean="0"/>
              <a:t>‹#›</a:t>
            </a:fld>
            <a:endParaRPr lang="ru-RU"/>
          </a:p>
        </p:txBody>
      </p:sp>
    </p:spTree>
    <p:extLst>
      <p:ext uri="{BB962C8B-B14F-4D97-AF65-F5344CB8AC3E}">
        <p14:creationId xmlns:p14="http://schemas.microsoft.com/office/powerpoint/2010/main" val="16156055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6DEA3A2-F8BE-4639-AF95-5CC3783212E2}" type="datetimeFigureOut">
              <a:rPr lang="ru-RU" smtClean="0"/>
              <a:t>18.10.2023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C6B138C-CAC0-4B0C-B2E0-09BC6B04AB2C}" type="slidenum">
              <a:rPr lang="ru-RU" smtClean="0"/>
              <a:t>‹#›</a:t>
            </a:fld>
            <a:endParaRPr lang="ru-RU"/>
          </a:p>
        </p:txBody>
      </p:sp>
    </p:spTree>
    <p:extLst>
      <p:ext uri="{BB962C8B-B14F-4D97-AF65-F5344CB8AC3E}">
        <p14:creationId xmlns:p14="http://schemas.microsoft.com/office/powerpoint/2010/main" val="4392523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6DEA3A2-F8BE-4639-AF95-5CC3783212E2}" type="datetimeFigureOut">
              <a:rPr lang="ru-RU" smtClean="0"/>
              <a:t>18.10.2023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C6B138C-CAC0-4B0C-B2E0-09BC6B04AB2C}" type="slidenum">
              <a:rPr lang="ru-RU" smtClean="0"/>
              <a:t>‹#›</a:t>
            </a:fld>
            <a:endParaRPr lang="ru-RU"/>
          </a:p>
        </p:txBody>
      </p:sp>
    </p:spTree>
    <p:extLst>
      <p:ext uri="{BB962C8B-B14F-4D97-AF65-F5344CB8AC3E}">
        <p14:creationId xmlns:p14="http://schemas.microsoft.com/office/powerpoint/2010/main" val="23766871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6DEA3A2-F8BE-4639-AF95-5CC3783212E2}" type="datetimeFigureOut">
              <a:rPr lang="ru-RU" smtClean="0"/>
              <a:t>18.10.2023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C6B138C-CAC0-4B0C-B2E0-09BC6B04AB2C}" type="slidenum">
              <a:rPr lang="ru-RU" smtClean="0"/>
              <a:t>‹#›</a:t>
            </a:fld>
            <a:endParaRPr lang="ru-RU"/>
          </a:p>
        </p:txBody>
      </p:sp>
    </p:spTree>
    <p:extLst>
      <p:ext uri="{BB962C8B-B14F-4D97-AF65-F5344CB8AC3E}">
        <p14:creationId xmlns:p14="http://schemas.microsoft.com/office/powerpoint/2010/main" val="958260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D6DEA3A2-F8BE-4639-AF95-5CC3783212E2}" type="datetimeFigureOut">
              <a:rPr lang="ru-RU" smtClean="0"/>
              <a:t>18.10.2023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C6B138C-CAC0-4B0C-B2E0-09BC6B04AB2C}" type="slidenum">
              <a:rPr lang="ru-RU" smtClean="0"/>
              <a:t>‹#›</a:t>
            </a:fld>
            <a:endParaRPr lang="ru-RU"/>
          </a:p>
        </p:txBody>
      </p:sp>
    </p:spTree>
    <p:extLst>
      <p:ext uri="{BB962C8B-B14F-4D97-AF65-F5344CB8AC3E}">
        <p14:creationId xmlns:p14="http://schemas.microsoft.com/office/powerpoint/2010/main" val="37294468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D6DEA3A2-F8BE-4639-AF95-5CC3783212E2}" type="datetimeFigureOut">
              <a:rPr lang="ru-RU" smtClean="0"/>
              <a:t>18.10.2023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C6B138C-CAC0-4B0C-B2E0-09BC6B04AB2C}" type="slidenum">
              <a:rPr lang="ru-RU" smtClean="0"/>
              <a:t>‹#›</a:t>
            </a:fld>
            <a:endParaRPr lang="ru-RU"/>
          </a:p>
        </p:txBody>
      </p:sp>
    </p:spTree>
    <p:extLst>
      <p:ext uri="{BB962C8B-B14F-4D97-AF65-F5344CB8AC3E}">
        <p14:creationId xmlns:p14="http://schemas.microsoft.com/office/powerpoint/2010/main" val="12878068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D6DEA3A2-F8BE-4639-AF95-5CC3783212E2}" type="datetimeFigureOut">
              <a:rPr lang="ru-RU" smtClean="0"/>
              <a:t>18.10.2023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C6B138C-CAC0-4B0C-B2E0-09BC6B04AB2C}" type="slidenum">
              <a:rPr lang="ru-RU" smtClean="0"/>
              <a:t>‹#›</a:t>
            </a:fld>
            <a:endParaRPr lang="ru-RU"/>
          </a:p>
        </p:txBody>
      </p:sp>
    </p:spTree>
    <p:extLst>
      <p:ext uri="{BB962C8B-B14F-4D97-AF65-F5344CB8AC3E}">
        <p14:creationId xmlns:p14="http://schemas.microsoft.com/office/powerpoint/2010/main" val="1649784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D6DEA3A2-F8BE-4639-AF95-5CC3783212E2}" type="datetimeFigureOut">
              <a:rPr lang="ru-RU" smtClean="0"/>
              <a:t>18.10.2023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C6B138C-CAC0-4B0C-B2E0-09BC6B04AB2C}" type="slidenum">
              <a:rPr lang="ru-RU" smtClean="0"/>
              <a:t>‹#›</a:t>
            </a:fld>
            <a:endParaRPr lang="ru-RU"/>
          </a:p>
        </p:txBody>
      </p:sp>
    </p:spTree>
    <p:extLst>
      <p:ext uri="{BB962C8B-B14F-4D97-AF65-F5344CB8AC3E}">
        <p14:creationId xmlns:p14="http://schemas.microsoft.com/office/powerpoint/2010/main" val="903367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D6DEA3A2-F8BE-4639-AF95-5CC3783212E2}" type="datetimeFigureOut">
              <a:rPr lang="ru-RU" smtClean="0"/>
              <a:t>18.10.2023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C6B138C-CAC0-4B0C-B2E0-09BC6B04AB2C}" type="slidenum">
              <a:rPr lang="ru-RU" smtClean="0"/>
              <a:t>‹#›</a:t>
            </a:fld>
            <a:endParaRPr lang="ru-RU"/>
          </a:p>
        </p:txBody>
      </p:sp>
    </p:spTree>
    <p:extLst>
      <p:ext uri="{BB962C8B-B14F-4D97-AF65-F5344CB8AC3E}">
        <p14:creationId xmlns:p14="http://schemas.microsoft.com/office/powerpoint/2010/main" val="19449318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D6DEA3A2-F8BE-4639-AF95-5CC3783212E2}" type="datetimeFigureOut">
              <a:rPr lang="ru-RU" smtClean="0"/>
              <a:t>18.10.2023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C6B138C-CAC0-4B0C-B2E0-09BC6B04AB2C}" type="slidenum">
              <a:rPr lang="ru-RU" smtClean="0"/>
              <a:t>‹#›</a:t>
            </a:fld>
            <a:endParaRPr lang="ru-RU"/>
          </a:p>
        </p:txBody>
      </p:sp>
    </p:spTree>
    <p:extLst>
      <p:ext uri="{BB962C8B-B14F-4D97-AF65-F5344CB8AC3E}">
        <p14:creationId xmlns:p14="http://schemas.microsoft.com/office/powerpoint/2010/main" val="42027227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D6DEA3A2-F8BE-4639-AF95-5CC3783212E2}" type="datetimeFigureOut">
              <a:rPr lang="ru-RU" smtClean="0"/>
              <a:t>18.10.2023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C6B138C-CAC0-4B0C-B2E0-09BC6B04AB2C}" type="slidenum">
              <a:rPr lang="ru-RU" smtClean="0"/>
              <a:t>‹#›</a:t>
            </a:fld>
            <a:endParaRPr lang="ru-RU"/>
          </a:p>
        </p:txBody>
      </p:sp>
    </p:spTree>
    <p:extLst>
      <p:ext uri="{BB962C8B-B14F-4D97-AF65-F5344CB8AC3E}">
        <p14:creationId xmlns:p14="http://schemas.microsoft.com/office/powerpoint/2010/main" val="1589666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DEA3A2-F8BE-4639-AF95-5CC3783212E2}" type="datetimeFigureOut">
              <a:rPr lang="ru-RU" smtClean="0"/>
              <a:t>18.10.2023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6B138C-CAC0-4B0C-B2E0-09BC6B04AB2C}" type="slidenum">
              <a:rPr lang="ru-RU" smtClean="0"/>
              <a:t>‹#›</a:t>
            </a:fld>
            <a:endParaRPr lang="ru-RU"/>
          </a:p>
        </p:txBody>
      </p:sp>
    </p:spTree>
    <p:extLst>
      <p:ext uri="{BB962C8B-B14F-4D97-AF65-F5344CB8AC3E}">
        <p14:creationId xmlns:p14="http://schemas.microsoft.com/office/powerpoint/2010/main" val="10416543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9588" y="-1009651"/>
            <a:ext cx="12704763" cy="8882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8244408" y="4221088"/>
            <a:ext cx="2376264" cy="2862322"/>
          </a:xfrm>
          <a:prstGeom prst="rect">
            <a:avLst/>
          </a:prstGeom>
          <a:noFill/>
        </p:spPr>
        <p:txBody>
          <a:bodyPr wrap="square" rtlCol="0">
            <a:spAutoFit/>
          </a:bodyPr>
          <a:lstStyle/>
          <a:p>
            <a:r>
              <a:rPr lang="ru-RU" sz="2000" b="1" dirty="0" smtClean="0">
                <a:solidFill>
                  <a:srgbClr val="002060"/>
                </a:solidFill>
                <a:latin typeface="PermianSansTypeface" pitchFamily="50" charset="0"/>
              </a:rPr>
              <a:t>Абонемент художественной литературы корпус 8, 1 этаж, ауд. 128.</a:t>
            </a:r>
          </a:p>
          <a:p>
            <a:r>
              <a:rPr lang="ru-RU" sz="2000" b="1" dirty="0" smtClean="0">
                <a:solidFill>
                  <a:srgbClr val="002060"/>
                </a:solidFill>
                <a:latin typeface="PermianSansTypeface" pitchFamily="50" charset="0"/>
              </a:rPr>
              <a:t>Режим работы : с 9.00-18.00, ежедневно по будням.</a:t>
            </a:r>
            <a:endParaRPr lang="ru-RU" sz="2000" b="1" dirty="0">
              <a:solidFill>
                <a:srgbClr val="002060"/>
              </a:solidFill>
              <a:latin typeface="PermianSansTypeface" pitchFamily="50" charset="0"/>
            </a:endParaRPr>
          </a:p>
        </p:txBody>
      </p:sp>
      <p:sp>
        <p:nvSpPr>
          <p:cNvPr id="3" name="TextBox 2"/>
          <p:cNvSpPr txBox="1"/>
          <p:nvPr/>
        </p:nvSpPr>
        <p:spPr>
          <a:xfrm>
            <a:off x="2771800" y="2708920"/>
            <a:ext cx="1877437" cy="646331"/>
          </a:xfrm>
          <a:prstGeom prst="rect">
            <a:avLst/>
          </a:prstGeom>
          <a:noFill/>
        </p:spPr>
        <p:txBody>
          <a:bodyPr wrap="none" rtlCol="0">
            <a:spAutoFit/>
          </a:bodyPr>
          <a:lstStyle/>
          <a:p>
            <a:r>
              <a:rPr lang="ru-RU" b="1" i="1" dirty="0" smtClean="0">
                <a:solidFill>
                  <a:srgbClr val="002060"/>
                </a:solidFill>
                <a:latin typeface="PermianSansTypeface" pitchFamily="50" charset="0"/>
              </a:rPr>
              <a:t>Литературный </a:t>
            </a:r>
          </a:p>
          <a:p>
            <a:r>
              <a:rPr lang="ru-RU" b="1" i="1" dirty="0" smtClean="0">
                <a:solidFill>
                  <a:srgbClr val="002060"/>
                </a:solidFill>
                <a:latin typeface="PermianSansTypeface" pitchFamily="50" charset="0"/>
              </a:rPr>
              <a:t>календарь</a:t>
            </a:r>
            <a:endParaRPr lang="ru-RU" b="1" i="1" dirty="0">
              <a:solidFill>
                <a:srgbClr val="002060"/>
              </a:solidFill>
              <a:latin typeface="PermianSansTypeface" pitchFamily="50" charset="0"/>
            </a:endParaRPr>
          </a:p>
        </p:txBody>
      </p:sp>
      <p:sp>
        <p:nvSpPr>
          <p:cNvPr id="4" name="TextBox 3"/>
          <p:cNvSpPr txBox="1"/>
          <p:nvPr/>
        </p:nvSpPr>
        <p:spPr>
          <a:xfrm>
            <a:off x="1939112" y="3861048"/>
            <a:ext cx="3064936" cy="1569660"/>
          </a:xfrm>
          <a:prstGeom prst="rect">
            <a:avLst/>
          </a:prstGeom>
          <a:noFill/>
        </p:spPr>
        <p:txBody>
          <a:bodyPr wrap="square" rtlCol="0">
            <a:spAutoFit/>
          </a:bodyPr>
          <a:lstStyle/>
          <a:p>
            <a:r>
              <a:rPr lang="ru-RU" sz="3200" b="1" dirty="0" smtClean="0">
                <a:solidFill>
                  <a:srgbClr val="002060"/>
                </a:solidFill>
                <a:latin typeface="PermianSansTypeface" pitchFamily="50" charset="0"/>
              </a:rPr>
              <a:t>ПИСАТЕЛИ ЮБИЛЯРЫ В НОЯБРЕ 2023.</a:t>
            </a:r>
            <a:endParaRPr lang="ru-RU" sz="3200" b="1" dirty="0">
              <a:solidFill>
                <a:srgbClr val="002060"/>
              </a:solidFill>
              <a:latin typeface="PermianSansTypeface" pitchFamily="50" charset="0"/>
            </a:endParaRPr>
          </a:p>
        </p:txBody>
      </p:sp>
      <p:sp>
        <p:nvSpPr>
          <p:cNvPr id="6" name="TextBox 5"/>
          <p:cNvSpPr txBox="1"/>
          <p:nvPr/>
        </p:nvSpPr>
        <p:spPr>
          <a:xfrm>
            <a:off x="-1548680" y="6909143"/>
            <a:ext cx="2448272" cy="369332"/>
          </a:xfrm>
          <a:prstGeom prst="rect">
            <a:avLst/>
          </a:prstGeom>
          <a:noFill/>
        </p:spPr>
        <p:txBody>
          <a:bodyPr wrap="square" rtlCol="0">
            <a:spAutoFit/>
          </a:bodyPr>
          <a:lstStyle/>
          <a:p>
            <a:r>
              <a:rPr lang="en-US" dirty="0" smtClean="0">
                <a:solidFill>
                  <a:srgbClr val="002060"/>
                </a:solidFill>
              </a:rPr>
              <a:t>WWW.LIBRARY.PSU.RU</a:t>
            </a:r>
            <a:endParaRPr lang="en-US" dirty="0">
              <a:solidFill>
                <a:srgbClr val="002060"/>
              </a:solidFill>
            </a:endParaRPr>
          </a:p>
        </p:txBody>
      </p:sp>
    </p:spTree>
    <p:extLst>
      <p:ext uri="{BB962C8B-B14F-4D97-AF65-F5344CB8AC3E}">
        <p14:creationId xmlns:p14="http://schemas.microsoft.com/office/powerpoint/2010/main" val="20086978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2050" name="Picture 2" descr="C:\Users\user\Desktop\выставки ОХЛ\выставки литературный календарь\images (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0" cy="695739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339752" y="476672"/>
            <a:ext cx="5616624" cy="5755422"/>
          </a:xfrm>
          <a:prstGeom prst="rect">
            <a:avLst/>
          </a:prstGeom>
          <a:noFill/>
        </p:spPr>
        <p:txBody>
          <a:bodyPr wrap="square" rtlCol="0">
            <a:spAutoFit/>
          </a:bodyPr>
          <a:lstStyle/>
          <a:p>
            <a:r>
              <a:rPr lang="ru-RU" sz="1600" b="1" dirty="0" smtClean="0">
                <a:solidFill>
                  <a:srgbClr val="002060"/>
                </a:solidFill>
                <a:latin typeface="PermianSansTypeface" pitchFamily="50" charset="0"/>
              </a:rPr>
              <a:t>30 Ноября</a:t>
            </a:r>
          </a:p>
          <a:p>
            <a:r>
              <a:rPr lang="ru-RU" sz="1600" b="1" dirty="0" smtClean="0">
                <a:solidFill>
                  <a:srgbClr val="002060"/>
                </a:solidFill>
                <a:latin typeface="PermianSansTypeface" pitchFamily="50" charset="0"/>
              </a:rPr>
              <a:t>110 лет со дня рождения</a:t>
            </a:r>
          </a:p>
          <a:p>
            <a:r>
              <a:rPr lang="ru-RU" sz="1600" b="1" dirty="0" smtClean="0">
                <a:solidFill>
                  <a:srgbClr val="002060"/>
                </a:solidFill>
                <a:latin typeface="PermianSansTypeface" pitchFamily="50" charset="0"/>
              </a:rPr>
              <a:t>Драгунского Виктора Юзефовича (1913-1972).</a:t>
            </a:r>
          </a:p>
          <a:p>
            <a:endParaRPr lang="ru-RU" sz="1600" dirty="0" smtClean="0">
              <a:solidFill>
                <a:srgbClr val="002060"/>
              </a:solidFill>
              <a:latin typeface="PermianSansTypeface" pitchFamily="50" charset="0"/>
            </a:endParaRPr>
          </a:p>
          <a:p>
            <a:r>
              <a:rPr lang="ru-RU" sz="1600" dirty="0" smtClean="0">
                <a:solidFill>
                  <a:srgbClr val="002060"/>
                </a:solidFill>
                <a:latin typeface="PermianSansTypeface" pitchFamily="50" charset="0"/>
              </a:rPr>
              <a:t>Русский писатель, автор повестей и рассказов, из которых наибольшую популярность приобрёл цикл «Денискины рассказы», ставший классикой советской детской литературы.</a:t>
            </a:r>
          </a:p>
          <a:p>
            <a:r>
              <a:rPr lang="ru-RU" sz="1600" dirty="0" smtClean="0">
                <a:solidFill>
                  <a:srgbClr val="002060"/>
                </a:solidFill>
                <a:latin typeface="PermianSansTypeface" pitchFamily="50" charset="0"/>
              </a:rPr>
              <a:t>По мотивам его рассказов вышли фильмы «Весёлые истории», «Девочка на шаре», «Денискины рассказы», «По секрету всему свету», «Удивительные приключения Дениса Кораблёва», короткометражки «Где это видано, где это слыхано», «Капитан», «Пожар во флигеле», «Подзорная труба», сюжет «Ералаша»: «Слава Ивана Козловского». </a:t>
            </a:r>
            <a:r>
              <a:rPr lang="ru-RU" sz="1600" dirty="0">
                <a:solidFill>
                  <a:srgbClr val="002060"/>
                </a:solidFill>
                <a:latin typeface="PermianSansTypeface" pitchFamily="50" charset="0"/>
              </a:rPr>
              <a:t> </a:t>
            </a:r>
            <a:r>
              <a:rPr lang="ru-RU" sz="1600" dirty="0" smtClean="0">
                <a:solidFill>
                  <a:srgbClr val="002060"/>
                </a:solidFill>
                <a:latin typeface="PermianSansTypeface" pitchFamily="50" charset="0"/>
              </a:rPr>
              <a:t>                                               Среди других произведений Драгунского самыми значительными стали повесть </a:t>
            </a:r>
            <a:r>
              <a:rPr lang="ru-RU" sz="1600" b="1" dirty="0" smtClean="0">
                <a:solidFill>
                  <a:srgbClr val="002060"/>
                </a:solidFill>
                <a:latin typeface="PermianSansTypeface" pitchFamily="50" charset="0"/>
              </a:rPr>
              <a:t>"Он упал на траву"  </a:t>
            </a:r>
            <a:r>
              <a:rPr lang="ru-RU" sz="1600" dirty="0" smtClean="0">
                <a:solidFill>
                  <a:srgbClr val="002060"/>
                </a:solidFill>
                <a:latin typeface="PermianSansTypeface" pitchFamily="50" charset="0"/>
              </a:rPr>
              <a:t>о первых днях войны и повесть </a:t>
            </a:r>
            <a:r>
              <a:rPr lang="ru-RU" sz="1600" b="1" dirty="0" smtClean="0">
                <a:solidFill>
                  <a:srgbClr val="002060"/>
                </a:solidFill>
                <a:latin typeface="PermianSansTypeface" pitchFamily="50" charset="0"/>
              </a:rPr>
              <a:t>"Сегодня и ежедневно" </a:t>
            </a:r>
            <a:r>
              <a:rPr lang="ru-RU" sz="1600" dirty="0" smtClean="0">
                <a:solidFill>
                  <a:srgbClr val="002060"/>
                </a:solidFill>
                <a:latin typeface="PermianSansTypeface" pitchFamily="50" charset="0"/>
              </a:rPr>
              <a:t> о жизни работников цирка. Особая, доверительная интонация делает прозу Драгунского правдивой, как исповедь. Он считает тебя умным, добрым, все понимающим собеседником, ему не страшно показаться сентиментальным</a:t>
            </a:r>
            <a:r>
              <a:rPr lang="ru-RU" sz="1600" dirty="0" smtClean="0">
                <a:latin typeface="PermianSansTypeface" pitchFamily="50" charset="0"/>
              </a:rPr>
              <a:t>.</a:t>
            </a:r>
            <a:endParaRPr lang="ru-RU" sz="1600" dirty="0">
              <a:latin typeface="PermianSansTypeface" pitchFamily="50" charset="0"/>
            </a:endParaRPr>
          </a:p>
        </p:txBody>
      </p:sp>
      <p:pic>
        <p:nvPicPr>
          <p:cNvPr id="10242" name="Picture 2" descr="C:\Users\user\Desktop\выставки ОХЛ\выставки литературный календарь\драгунский.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548680"/>
            <a:ext cx="1512168" cy="1728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92389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2050" name="Picture 2" descr="C:\Users\user\Desktop\выставки ОХЛ\выставки литературный календарь\images (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0" cy="6857999"/>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user\Desktop\выставки ОХЛ\выставки литературный календарь\арцыбашев.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332656"/>
            <a:ext cx="1296144" cy="172819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195736" y="332656"/>
            <a:ext cx="5328592" cy="6001643"/>
          </a:xfrm>
          <a:prstGeom prst="rect">
            <a:avLst/>
          </a:prstGeom>
          <a:noFill/>
        </p:spPr>
        <p:txBody>
          <a:bodyPr wrap="square" rtlCol="0">
            <a:spAutoFit/>
          </a:bodyPr>
          <a:lstStyle/>
          <a:p>
            <a:r>
              <a:rPr lang="ru-RU" sz="1600" b="1" dirty="0" smtClean="0">
                <a:solidFill>
                  <a:srgbClr val="002060"/>
                </a:solidFill>
                <a:latin typeface="PermianSansTypeface" pitchFamily="50" charset="0"/>
              </a:rPr>
              <a:t>5 Ноября</a:t>
            </a:r>
          </a:p>
          <a:p>
            <a:r>
              <a:rPr lang="ru-RU" sz="1600" b="1" dirty="0" smtClean="0">
                <a:solidFill>
                  <a:srgbClr val="002060"/>
                </a:solidFill>
                <a:latin typeface="PermianSansTypeface" pitchFamily="50" charset="0"/>
              </a:rPr>
              <a:t>145 лет со дня рождения </a:t>
            </a:r>
          </a:p>
          <a:p>
            <a:r>
              <a:rPr lang="ru-RU" sz="1600" b="1" dirty="0" smtClean="0">
                <a:solidFill>
                  <a:srgbClr val="002060"/>
                </a:solidFill>
                <a:latin typeface="PermianSansTypeface" pitchFamily="50" charset="0"/>
              </a:rPr>
              <a:t>Арцыбашева Михаила Петровича </a:t>
            </a:r>
          </a:p>
          <a:p>
            <a:r>
              <a:rPr lang="ru-RU" sz="1600" b="1" dirty="0" smtClean="0">
                <a:solidFill>
                  <a:srgbClr val="002060"/>
                </a:solidFill>
                <a:latin typeface="PermianSansTypeface" pitchFamily="50" charset="0"/>
              </a:rPr>
              <a:t>(1878-1927).</a:t>
            </a:r>
          </a:p>
          <a:p>
            <a:endParaRPr lang="ru-RU" sz="1600" dirty="0" smtClean="0">
              <a:solidFill>
                <a:srgbClr val="002060"/>
              </a:solidFill>
              <a:latin typeface="PermianSansTypeface" pitchFamily="50" charset="0"/>
            </a:endParaRPr>
          </a:p>
          <a:p>
            <a:r>
              <a:rPr lang="ru-RU" sz="1600" dirty="0" smtClean="0">
                <a:solidFill>
                  <a:srgbClr val="002060"/>
                </a:solidFill>
                <a:latin typeface="PermianSansTypeface" pitchFamily="50" charset="0"/>
              </a:rPr>
              <a:t>Русский писатель, драматург, публицист.                             В 1901 Михаил Арцыбашев опубликовал рассказ     </a:t>
            </a:r>
            <a:r>
              <a:rPr lang="ru-RU" sz="1600" b="1" dirty="0" smtClean="0">
                <a:solidFill>
                  <a:srgbClr val="002060"/>
                </a:solidFill>
                <a:latin typeface="PermianSansTypeface" pitchFamily="50" charset="0"/>
              </a:rPr>
              <a:t>"Паша Туманов", </a:t>
            </a:r>
            <a:r>
              <a:rPr lang="ru-RU" sz="1600" dirty="0" smtClean="0">
                <a:solidFill>
                  <a:srgbClr val="002060"/>
                </a:solidFill>
                <a:latin typeface="PermianSansTypeface" pitchFamily="50" charset="0"/>
              </a:rPr>
              <a:t>который считал началом своего литературного восхождения. Известность Михаилу Арцыбашеву принес роман </a:t>
            </a:r>
            <a:r>
              <a:rPr lang="ru-RU" sz="1600" b="1" dirty="0" smtClean="0">
                <a:solidFill>
                  <a:srgbClr val="002060"/>
                </a:solidFill>
                <a:latin typeface="PermianSansTypeface" pitchFamily="50" charset="0"/>
              </a:rPr>
              <a:t>"Санин", </a:t>
            </a:r>
            <a:r>
              <a:rPr lang="ru-RU" sz="1600" dirty="0" smtClean="0">
                <a:solidFill>
                  <a:srgbClr val="002060"/>
                </a:solidFill>
                <a:latin typeface="PermianSansTypeface" pitchFamily="50" charset="0"/>
              </a:rPr>
              <a:t>опубликованный в 1907 году. В своем герое, Санине, Арцыбашев дал образ нового "естественного" человека, за что был обвинен в безнравственности и порнографии. Картины смерти, гниения, самоубийств, убийств и нравственного разложение свойственны произведениям Михаила Арцыбашева. Также он любит психологизировать свои сюжеты, так рассказы </a:t>
            </a:r>
            <a:r>
              <a:rPr lang="ru-RU" sz="1600" b="1" dirty="0" smtClean="0">
                <a:solidFill>
                  <a:srgbClr val="002060"/>
                </a:solidFill>
                <a:latin typeface="PermianSansTypeface" pitchFamily="50" charset="0"/>
              </a:rPr>
              <a:t>«О ревности», «Палата неизлечимых», «Рассказ о великом знании», «Преступление доктора Лурье» </a:t>
            </a:r>
            <a:r>
              <a:rPr lang="ru-RU" sz="1600" dirty="0" smtClean="0">
                <a:solidFill>
                  <a:srgbClr val="002060"/>
                </a:solidFill>
                <a:latin typeface="PermianSansTypeface" pitchFamily="50" charset="0"/>
              </a:rPr>
              <a:t>и некоторые другие явно написаны под влиянием идей Фрейда. Если говорить о литературных влияниях, то можно сказать, что творчество Арцыбашева восходит к Достоевскому и Мопассану.</a:t>
            </a:r>
            <a:endParaRPr lang="ru-RU" sz="1600" dirty="0">
              <a:solidFill>
                <a:srgbClr val="002060"/>
              </a:solidFill>
              <a:latin typeface="PermianSansTypeface" pitchFamily="50" charset="0"/>
            </a:endParaRPr>
          </a:p>
        </p:txBody>
      </p:sp>
    </p:spTree>
    <p:extLst>
      <p:ext uri="{BB962C8B-B14F-4D97-AF65-F5344CB8AC3E}">
        <p14:creationId xmlns:p14="http://schemas.microsoft.com/office/powerpoint/2010/main" val="28192890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2050" name="Picture 2" descr="C:\Users\user\Desktop\выставки ОХЛ\выставки литературный календарь\images (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39552" y="425039"/>
            <a:ext cx="3816424" cy="4278094"/>
          </a:xfrm>
          <a:prstGeom prst="rect">
            <a:avLst/>
          </a:prstGeom>
          <a:noFill/>
        </p:spPr>
        <p:txBody>
          <a:bodyPr wrap="square" rtlCol="0">
            <a:spAutoFit/>
          </a:bodyPr>
          <a:lstStyle/>
          <a:p>
            <a:r>
              <a:rPr lang="ru-RU" sz="1600" b="1" dirty="0" smtClean="0">
                <a:solidFill>
                  <a:srgbClr val="002060"/>
                </a:solidFill>
                <a:latin typeface="PermianSansTypeface" pitchFamily="50" charset="0"/>
              </a:rPr>
              <a:t>7 Ноября</a:t>
            </a:r>
          </a:p>
          <a:p>
            <a:r>
              <a:rPr lang="ru-RU" sz="1600" b="1" dirty="0" smtClean="0">
                <a:solidFill>
                  <a:srgbClr val="002060"/>
                </a:solidFill>
                <a:latin typeface="PermianSansTypeface" pitchFamily="50" charset="0"/>
              </a:rPr>
              <a:t>110 лет со дня рождения</a:t>
            </a:r>
          </a:p>
          <a:p>
            <a:r>
              <a:rPr lang="ru-RU" sz="1600" b="1" dirty="0" smtClean="0">
                <a:solidFill>
                  <a:srgbClr val="002060"/>
                </a:solidFill>
                <a:latin typeface="PermianSansTypeface" pitchFamily="50" charset="0"/>
              </a:rPr>
              <a:t>Камю Альберт (1913-1960).</a:t>
            </a:r>
          </a:p>
          <a:p>
            <a:endParaRPr lang="ru-RU" sz="1600" dirty="0" smtClean="0">
              <a:solidFill>
                <a:srgbClr val="002060"/>
              </a:solidFill>
              <a:latin typeface="PermianSansTypeface" pitchFamily="50" charset="0"/>
            </a:endParaRPr>
          </a:p>
          <a:p>
            <a:r>
              <a:rPr lang="ru-RU" sz="1600" dirty="0" smtClean="0">
                <a:solidFill>
                  <a:srgbClr val="002060"/>
                </a:solidFill>
                <a:latin typeface="PermianSansTypeface" pitchFamily="50" charset="0"/>
              </a:rPr>
              <a:t>Французский писатель и философ, представитель экзистенциализма, получил нарицательное имя при жизни «Совесть Запада». Лауреат Нобелевской премии по литературе 1957. В своем творчестве он исследовал природу бунта человека против окружающей и внутренней абсурдности существования. Самыми известными его произведениями стали повесть </a:t>
            </a:r>
            <a:r>
              <a:rPr lang="ru-RU" sz="1600" b="1" dirty="0" smtClean="0">
                <a:solidFill>
                  <a:srgbClr val="002060"/>
                </a:solidFill>
                <a:latin typeface="PermianSansTypeface" pitchFamily="50" charset="0"/>
              </a:rPr>
              <a:t>«Посторонний», </a:t>
            </a:r>
            <a:r>
              <a:rPr lang="ru-RU" sz="1600" dirty="0" smtClean="0">
                <a:solidFill>
                  <a:srgbClr val="002060"/>
                </a:solidFill>
                <a:latin typeface="PermianSansTypeface" pitchFamily="50" charset="0"/>
              </a:rPr>
              <a:t>роман </a:t>
            </a:r>
            <a:r>
              <a:rPr lang="ru-RU" sz="1600" b="1" dirty="0" smtClean="0">
                <a:solidFill>
                  <a:srgbClr val="002060"/>
                </a:solidFill>
                <a:latin typeface="PermianSansTypeface" pitchFamily="50" charset="0"/>
              </a:rPr>
              <a:t>«Чума» </a:t>
            </a:r>
            <a:r>
              <a:rPr lang="ru-RU" sz="1600" dirty="0" smtClean="0">
                <a:solidFill>
                  <a:srgbClr val="002060"/>
                </a:solidFill>
                <a:latin typeface="PermianSansTypeface" pitchFamily="50" charset="0"/>
              </a:rPr>
              <a:t>и философское эссе </a:t>
            </a:r>
            <a:r>
              <a:rPr lang="ru-RU" sz="1600" b="1" dirty="0" smtClean="0">
                <a:solidFill>
                  <a:srgbClr val="002060"/>
                </a:solidFill>
                <a:latin typeface="PermianSansTypeface" pitchFamily="50" charset="0"/>
              </a:rPr>
              <a:t>«Миф о Сизифе».</a:t>
            </a:r>
            <a:endParaRPr lang="ru-RU" sz="1600" b="1" dirty="0">
              <a:solidFill>
                <a:srgbClr val="002060"/>
              </a:solidFill>
              <a:latin typeface="PermianSansTypeface" pitchFamily="50" charset="0"/>
            </a:endParaRPr>
          </a:p>
        </p:txBody>
      </p:sp>
      <p:pic>
        <p:nvPicPr>
          <p:cNvPr id="3074" name="Picture 2" descr="C:\Users\user\Desktop\выставки ОХЛ\выставки литературный календарь\Камю).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3968" y="425039"/>
            <a:ext cx="1790700" cy="22838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72460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2050" name="Picture 2" descr="C:\Users\user\Desktop\выставки ОХЛ\выставки литературный календарь\images (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54" y="1"/>
            <a:ext cx="9179754" cy="6857999"/>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C:\Users\user\Desktop\выставки ОХЛ\выставки литературный календарь\тургенев.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415007"/>
            <a:ext cx="1501167" cy="183193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411760" y="415007"/>
            <a:ext cx="4968552" cy="4524315"/>
          </a:xfrm>
          <a:prstGeom prst="rect">
            <a:avLst/>
          </a:prstGeom>
          <a:noFill/>
        </p:spPr>
        <p:txBody>
          <a:bodyPr wrap="square" rtlCol="0">
            <a:spAutoFit/>
          </a:bodyPr>
          <a:lstStyle/>
          <a:p>
            <a:r>
              <a:rPr lang="ru-RU" sz="1600" b="1" dirty="0" smtClean="0">
                <a:solidFill>
                  <a:srgbClr val="002060"/>
                </a:solidFill>
                <a:latin typeface="PermianSansTypeface" pitchFamily="50" charset="0"/>
              </a:rPr>
              <a:t>9 Ноября</a:t>
            </a:r>
          </a:p>
          <a:p>
            <a:r>
              <a:rPr lang="ru-RU" sz="1600" b="1" dirty="0" smtClean="0">
                <a:solidFill>
                  <a:srgbClr val="002060"/>
                </a:solidFill>
                <a:latin typeface="PermianSansTypeface" pitchFamily="50" charset="0"/>
              </a:rPr>
              <a:t>205 лет со дня рождения</a:t>
            </a:r>
          </a:p>
          <a:p>
            <a:r>
              <a:rPr lang="ru-RU" sz="1600" b="1" dirty="0" smtClean="0">
                <a:solidFill>
                  <a:srgbClr val="002060"/>
                </a:solidFill>
                <a:latin typeface="PermianSansTypeface" pitchFamily="50" charset="0"/>
              </a:rPr>
              <a:t>Тургенева Ивана Сергеевича (1818-1883).</a:t>
            </a:r>
          </a:p>
          <a:p>
            <a:endParaRPr lang="ru-RU" sz="1600" dirty="0" smtClean="0">
              <a:solidFill>
                <a:srgbClr val="002060"/>
              </a:solidFill>
              <a:latin typeface="PermianSansTypeface" pitchFamily="50" charset="0"/>
            </a:endParaRPr>
          </a:p>
          <a:p>
            <a:r>
              <a:rPr lang="ru-RU" sz="1600" dirty="0" smtClean="0">
                <a:solidFill>
                  <a:srgbClr val="002060"/>
                </a:solidFill>
                <a:latin typeface="PermianSansTypeface" pitchFamily="50" charset="0"/>
              </a:rPr>
              <a:t>Русский поэт, писатель, драматург, публицист и переводчик. Является одним из классиков отечественной литературы, внесшим серьезный вклад в ее развитие. Творчество автора включает шесть романов и большое количество стихов, пьес, статей, повестей. Созданная им художественная система изменила поэтику «романа» как в России, так и за рубежом. Многие его произведения неоднократно экранизировались. </a:t>
            </a:r>
          </a:p>
          <a:p>
            <a:r>
              <a:rPr lang="ru-RU" sz="1600" dirty="0" smtClean="0">
                <a:solidFill>
                  <a:srgbClr val="002060"/>
                </a:solidFill>
                <a:latin typeface="PermianSansTypeface" pitchFamily="50" charset="0"/>
              </a:rPr>
              <a:t>Произведения: </a:t>
            </a:r>
          </a:p>
          <a:p>
            <a:r>
              <a:rPr lang="ru-RU" sz="1600" b="1" dirty="0" smtClean="0">
                <a:solidFill>
                  <a:srgbClr val="002060"/>
                </a:solidFill>
                <a:latin typeface="PermianSansTypeface" pitchFamily="50" charset="0"/>
              </a:rPr>
              <a:t>«Дворянское гнездо», «Записки охотника»,        «Отцы и дети», «Рудин», «Муму», «Накануне»               и другие.</a:t>
            </a:r>
            <a:endParaRPr lang="ru-RU" sz="1600" b="1" dirty="0">
              <a:solidFill>
                <a:srgbClr val="002060"/>
              </a:solidFill>
              <a:latin typeface="PermianSansTypeface" pitchFamily="50" charset="0"/>
            </a:endParaRPr>
          </a:p>
        </p:txBody>
      </p:sp>
    </p:spTree>
    <p:extLst>
      <p:ext uri="{BB962C8B-B14F-4D97-AF65-F5344CB8AC3E}">
        <p14:creationId xmlns:p14="http://schemas.microsoft.com/office/powerpoint/2010/main" val="1512747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2050" name="Picture 2" descr="C:\Users\user\Desktop\выставки ОХЛ\выставки литературный календарь\images (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251504" cy="685799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34433" y="476672"/>
            <a:ext cx="3888432" cy="4431983"/>
          </a:xfrm>
          <a:prstGeom prst="rect">
            <a:avLst/>
          </a:prstGeom>
          <a:noFill/>
        </p:spPr>
        <p:txBody>
          <a:bodyPr wrap="square" rtlCol="0">
            <a:spAutoFit/>
          </a:bodyPr>
          <a:lstStyle/>
          <a:p>
            <a:r>
              <a:rPr lang="ru-RU" sz="1600" b="1" dirty="0" smtClean="0">
                <a:solidFill>
                  <a:srgbClr val="002060"/>
                </a:solidFill>
                <a:latin typeface="PermianSansTypeface" pitchFamily="50" charset="0"/>
              </a:rPr>
              <a:t>14 Ноября</a:t>
            </a:r>
          </a:p>
          <a:p>
            <a:r>
              <a:rPr lang="ru-RU" sz="1600" b="1" dirty="0" smtClean="0">
                <a:solidFill>
                  <a:srgbClr val="002060"/>
                </a:solidFill>
                <a:latin typeface="PermianSansTypeface" pitchFamily="50" charset="0"/>
              </a:rPr>
              <a:t>100 лет со дня рождения</a:t>
            </a:r>
          </a:p>
          <a:p>
            <a:r>
              <a:rPr lang="ru-RU" sz="1600" b="1" dirty="0" smtClean="0">
                <a:solidFill>
                  <a:srgbClr val="002060"/>
                </a:solidFill>
                <a:latin typeface="PermianSansTypeface" pitchFamily="50" charset="0"/>
              </a:rPr>
              <a:t>Устинова Льва Ефимовича </a:t>
            </a:r>
          </a:p>
          <a:p>
            <a:r>
              <a:rPr lang="ru-RU" sz="1600" b="1" dirty="0" smtClean="0">
                <a:solidFill>
                  <a:srgbClr val="002060"/>
                </a:solidFill>
                <a:latin typeface="PermianSansTypeface" pitchFamily="50" charset="0"/>
              </a:rPr>
              <a:t>(1923-2009</a:t>
            </a:r>
            <a:r>
              <a:rPr lang="ru-RU" dirty="0" smtClean="0">
                <a:solidFill>
                  <a:srgbClr val="002060"/>
                </a:solidFill>
              </a:rPr>
              <a:t>).</a:t>
            </a:r>
          </a:p>
          <a:p>
            <a:endParaRPr lang="ru-RU" dirty="0" smtClean="0">
              <a:solidFill>
                <a:srgbClr val="002060"/>
              </a:solidFill>
            </a:endParaRPr>
          </a:p>
          <a:p>
            <a:r>
              <a:rPr lang="ru-RU" dirty="0" smtClean="0">
                <a:solidFill>
                  <a:srgbClr val="002060"/>
                </a:solidFill>
              </a:rPr>
              <a:t>Русский драматург, автор пьес-сказок для детей. Начал печататься с 1947 года. Его сказки лиричные, ироничные, иносказательные и всегда узнаваемые благодаря высокому мастерству драматурга шестидесятника.</a:t>
            </a:r>
          </a:p>
          <a:p>
            <a:r>
              <a:rPr lang="ru-RU" dirty="0" smtClean="0">
                <a:solidFill>
                  <a:srgbClr val="002060"/>
                </a:solidFill>
              </a:rPr>
              <a:t>Произведения: </a:t>
            </a:r>
          </a:p>
          <a:p>
            <a:r>
              <a:rPr lang="ru-RU" b="1" dirty="0" smtClean="0">
                <a:solidFill>
                  <a:srgbClr val="002060"/>
                </a:solidFill>
                <a:latin typeface="PermianSansTypeface" pitchFamily="50" charset="0"/>
              </a:rPr>
              <a:t>«День рыжего кота», «Золотая собака», «Великий капитан», «Сказочный театр»</a:t>
            </a:r>
            <a:r>
              <a:rPr lang="ru-RU" dirty="0" smtClean="0">
                <a:solidFill>
                  <a:srgbClr val="002060"/>
                </a:solidFill>
              </a:rPr>
              <a:t> и другие.</a:t>
            </a:r>
            <a:endParaRPr lang="ru-RU" dirty="0">
              <a:solidFill>
                <a:srgbClr val="002060"/>
              </a:solidFill>
            </a:endParaRPr>
          </a:p>
        </p:txBody>
      </p:sp>
      <p:pic>
        <p:nvPicPr>
          <p:cNvPr id="5122" name="Picture 2" descr="C:\Users\user\Desktop\выставки ОХЛ\выставки литературный календарь\устинов.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476672"/>
            <a:ext cx="1800200" cy="1944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42012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2050" name="Picture 2" descr="C:\Users\user\Desktop\выставки ОХЛ\выставки литературный календарь\images (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515"/>
            <a:ext cx="9179496" cy="688151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627784" y="415296"/>
            <a:ext cx="5301918" cy="6247864"/>
          </a:xfrm>
          <a:prstGeom prst="rect">
            <a:avLst/>
          </a:prstGeom>
          <a:noFill/>
        </p:spPr>
        <p:txBody>
          <a:bodyPr wrap="square" rtlCol="0">
            <a:spAutoFit/>
          </a:bodyPr>
          <a:lstStyle/>
          <a:p>
            <a:r>
              <a:rPr lang="ru-RU" sz="1600" b="1" dirty="0" smtClean="0">
                <a:solidFill>
                  <a:srgbClr val="002060"/>
                </a:solidFill>
                <a:latin typeface="PermianSansTypeface" pitchFamily="50" charset="0"/>
              </a:rPr>
              <a:t>20 Ноября</a:t>
            </a:r>
          </a:p>
          <a:p>
            <a:r>
              <a:rPr lang="ru-RU" sz="1600" b="1" dirty="0" smtClean="0">
                <a:solidFill>
                  <a:srgbClr val="002060"/>
                </a:solidFill>
                <a:latin typeface="PermianSansTypeface" pitchFamily="50" charset="0"/>
              </a:rPr>
              <a:t>165 лет со дня рождения</a:t>
            </a:r>
          </a:p>
          <a:p>
            <a:r>
              <a:rPr lang="ru-RU" sz="1600" b="1" dirty="0" smtClean="0">
                <a:solidFill>
                  <a:srgbClr val="002060"/>
                </a:solidFill>
                <a:latin typeface="PermianSansTypeface" pitchFamily="50" charset="0"/>
              </a:rPr>
              <a:t>Лагерлёф Сельмы (1858-1940).</a:t>
            </a:r>
          </a:p>
          <a:p>
            <a:endParaRPr lang="ru-RU" sz="1600" dirty="0" smtClean="0">
              <a:solidFill>
                <a:srgbClr val="002060"/>
              </a:solidFill>
              <a:latin typeface="PermianSansTypeface" pitchFamily="50" charset="0"/>
            </a:endParaRPr>
          </a:p>
          <a:p>
            <a:r>
              <a:rPr lang="ru-RU" sz="1600" dirty="0" smtClean="0">
                <a:solidFill>
                  <a:srgbClr val="002060"/>
                </a:solidFill>
                <a:latin typeface="PermianSansTypeface" pitchFamily="50" charset="0"/>
              </a:rPr>
              <a:t>Шведская писательница, первой из женщин получившая в 1909 году Нобелевскую премию по литературе, «за благородный идеализм и богатство фантазии». За свою творческую жизнь она написала не один десяток книг для взрослых, но мировое признание ей принесла сказка </a:t>
            </a:r>
            <a:r>
              <a:rPr lang="ru-RU" sz="1600" b="1" dirty="0" smtClean="0">
                <a:solidFill>
                  <a:srgbClr val="002060"/>
                </a:solidFill>
                <a:latin typeface="PermianSansTypeface" pitchFamily="50" charset="0"/>
              </a:rPr>
              <a:t>«Чудесное путешествие Нильса с дикими гусями»,</a:t>
            </a:r>
            <a:r>
              <a:rPr lang="ru-RU" sz="1600" dirty="0" smtClean="0">
                <a:solidFill>
                  <a:srgbClr val="002060"/>
                </a:solidFill>
                <a:latin typeface="PermianSansTypeface" pitchFamily="50" charset="0"/>
              </a:rPr>
              <a:t> которую с удовольствием читают дети во всех странах. Изначально книга была задумана как увлекательное учебное пособие по географии Швеции для первоклассников. Персонаж Лагерлёф, которому она дала имя Нильс Хольгерссон, задиристый и грубоватый крестьянский мальчишка. Он обидел домового, и тот уменьшил нахала настолько, что Нильсу пришлось спасаться от обычной кошки. А дальше начались приключения - то самое путешествие на север Швеции на спине гуся. Воспитательный посыл книги заключался в том, что к концу книги Нильс, пережив немало испытаний, обрёл смирение, уважение к старшим и мудрость.</a:t>
            </a:r>
            <a:endParaRPr lang="ru-RU" sz="1600" dirty="0">
              <a:solidFill>
                <a:srgbClr val="002060"/>
              </a:solidFill>
              <a:latin typeface="PermianSansTypeface" pitchFamily="50" charset="0"/>
            </a:endParaRPr>
          </a:p>
        </p:txBody>
      </p:sp>
      <p:pic>
        <p:nvPicPr>
          <p:cNvPr id="6146" name="Picture 2" descr="C:\Users\user\Desktop\выставки ОХЛ\выставки литературный календарь\лагерлёф.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476671"/>
            <a:ext cx="1790700" cy="2562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61072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2050" name="Picture 2" descr="C:\Users\user\Desktop\выставки ОХЛ\выставки литературный календарь\images (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39552" y="404664"/>
            <a:ext cx="4680520" cy="6001643"/>
          </a:xfrm>
          <a:prstGeom prst="rect">
            <a:avLst/>
          </a:prstGeom>
          <a:noFill/>
        </p:spPr>
        <p:txBody>
          <a:bodyPr wrap="square" rtlCol="0">
            <a:spAutoFit/>
          </a:bodyPr>
          <a:lstStyle/>
          <a:p>
            <a:r>
              <a:rPr lang="ru-RU" sz="1600" b="1" dirty="0" smtClean="0">
                <a:solidFill>
                  <a:srgbClr val="002060"/>
                </a:solidFill>
                <a:latin typeface="PermianSansTypeface" pitchFamily="50" charset="0"/>
              </a:rPr>
              <a:t>23 Ноября</a:t>
            </a:r>
          </a:p>
          <a:p>
            <a:r>
              <a:rPr lang="ru-RU" sz="1600" b="1" dirty="0" smtClean="0">
                <a:solidFill>
                  <a:srgbClr val="002060"/>
                </a:solidFill>
                <a:latin typeface="PermianSansTypeface" pitchFamily="50" charset="0"/>
              </a:rPr>
              <a:t>115 лет со дня рождения</a:t>
            </a:r>
          </a:p>
          <a:p>
            <a:r>
              <a:rPr lang="ru-RU" sz="1600" b="1" dirty="0" smtClean="0">
                <a:solidFill>
                  <a:srgbClr val="002060"/>
                </a:solidFill>
                <a:latin typeface="PermianSansTypeface" pitchFamily="50" charset="0"/>
              </a:rPr>
              <a:t>Носова Николая Николаевича </a:t>
            </a:r>
          </a:p>
          <a:p>
            <a:r>
              <a:rPr lang="ru-RU" sz="1600" b="1" dirty="0" smtClean="0">
                <a:solidFill>
                  <a:srgbClr val="002060"/>
                </a:solidFill>
                <a:latin typeface="PermianSansTypeface" pitchFamily="50" charset="0"/>
              </a:rPr>
              <a:t>(1908-1976).</a:t>
            </a:r>
          </a:p>
          <a:p>
            <a:endParaRPr lang="ru-RU" sz="1600" dirty="0" smtClean="0">
              <a:solidFill>
                <a:srgbClr val="002060"/>
              </a:solidFill>
              <a:latin typeface="PermianSansTypeface" pitchFamily="50" charset="0"/>
            </a:endParaRPr>
          </a:p>
          <a:p>
            <a:r>
              <a:rPr lang="ru-RU" sz="1600" dirty="0" smtClean="0">
                <a:solidFill>
                  <a:srgbClr val="002060"/>
                </a:solidFill>
                <a:latin typeface="PermianSansTypeface" pitchFamily="50" charset="0"/>
              </a:rPr>
              <a:t>Русский детский писатель, драматург, киносценарист. Настоящую всесоюзную славу Николай Носов приобрёл после выхода в 1954 году сказочного романа трилогии: </a:t>
            </a:r>
            <a:r>
              <a:rPr lang="ru-RU" sz="1600" b="1" dirty="0" smtClean="0">
                <a:solidFill>
                  <a:srgbClr val="002060"/>
                </a:solidFill>
                <a:latin typeface="PermianSansTypeface" pitchFamily="50" charset="0"/>
              </a:rPr>
              <a:t>«Приключения Незнайки и его друзей», «Незнайка в Солнечном городе», «Незнайка на Луне».</a:t>
            </a:r>
            <a:r>
              <a:rPr lang="ru-RU" sz="1600" dirty="0" smtClean="0">
                <a:solidFill>
                  <a:srgbClr val="002060"/>
                </a:solidFill>
                <a:latin typeface="PermianSansTypeface" pitchFamily="50" charset="0"/>
              </a:rPr>
              <a:t>  От фантастических, весёлых, с юмором описанных приключений Незнайки в Цветочном и Солнечном городах до сатирических разоблачений буржуазного «лунного» мира - таков охват событий в трилогии Носова. Усложнение замысла позволило адресовать последнюю часть произведения уже не только маленьким детям, но и ребятам постарше. Все произведения Николая Носова учили ребят дружбе, честности, трудолюбию, поощряли самостоятельность, верность, одновременно высмеивая жадность, трусость, эгоизм.</a:t>
            </a:r>
            <a:endParaRPr lang="ru-RU" sz="1600" dirty="0">
              <a:solidFill>
                <a:srgbClr val="002060"/>
              </a:solidFill>
              <a:latin typeface="PermianSansTypeface" pitchFamily="50" charset="0"/>
            </a:endParaRPr>
          </a:p>
        </p:txBody>
      </p:sp>
      <p:pic>
        <p:nvPicPr>
          <p:cNvPr id="7170" name="Picture 2" descr="C:\Users\user\Desktop\выставки ОХЛ\выставки литературный календарь\носов.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0072" y="424398"/>
            <a:ext cx="1444972" cy="1636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77006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2050" name="Picture 2" descr="C:\Users\user\Desktop\выставки ОХЛ\выставки литературный календарь\images (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627784" y="476672"/>
            <a:ext cx="3378065" cy="3539430"/>
          </a:xfrm>
          <a:prstGeom prst="rect">
            <a:avLst/>
          </a:prstGeom>
          <a:noFill/>
        </p:spPr>
        <p:txBody>
          <a:bodyPr wrap="square" rtlCol="0">
            <a:spAutoFit/>
          </a:bodyPr>
          <a:lstStyle/>
          <a:p>
            <a:r>
              <a:rPr lang="ru-RU" sz="1600" b="1" dirty="0" smtClean="0">
                <a:solidFill>
                  <a:srgbClr val="002060"/>
                </a:solidFill>
                <a:latin typeface="PermianSansTypeface" pitchFamily="50" charset="0"/>
              </a:rPr>
              <a:t>24 Ноября</a:t>
            </a:r>
          </a:p>
          <a:p>
            <a:r>
              <a:rPr lang="ru-RU" sz="1600" b="1" dirty="0" smtClean="0">
                <a:solidFill>
                  <a:srgbClr val="002060"/>
                </a:solidFill>
                <a:latin typeface="PermianSansTypeface" pitchFamily="50" charset="0"/>
              </a:rPr>
              <a:t>310 лет со дня рождения</a:t>
            </a:r>
          </a:p>
          <a:p>
            <a:r>
              <a:rPr lang="ru-RU" sz="1600" b="1" dirty="0" smtClean="0">
                <a:solidFill>
                  <a:srgbClr val="002060"/>
                </a:solidFill>
                <a:latin typeface="PermianSansTypeface" pitchFamily="50" charset="0"/>
              </a:rPr>
              <a:t>Стерна Лоренса (1713-1768).</a:t>
            </a:r>
          </a:p>
          <a:p>
            <a:endParaRPr lang="ru-RU" sz="1600" dirty="0" smtClean="0">
              <a:solidFill>
                <a:srgbClr val="002060"/>
              </a:solidFill>
              <a:latin typeface="PermianSansTypeface" pitchFamily="50" charset="0"/>
            </a:endParaRPr>
          </a:p>
          <a:p>
            <a:r>
              <a:rPr lang="ru-RU" sz="1600" dirty="0" smtClean="0">
                <a:solidFill>
                  <a:srgbClr val="002060"/>
                </a:solidFill>
                <a:latin typeface="PermianSansTypeface" pitchFamily="50" charset="0"/>
              </a:rPr>
              <a:t>Английский писатель  XVIII века. Широко известны его романы </a:t>
            </a:r>
            <a:r>
              <a:rPr lang="ru-RU" sz="1600" b="1" dirty="0" smtClean="0">
                <a:solidFill>
                  <a:srgbClr val="002060"/>
                </a:solidFill>
                <a:latin typeface="PermianSansTypeface" pitchFamily="50" charset="0"/>
              </a:rPr>
              <a:t>«Жизнь и мнения Тристрама Шенди, джентльмена» </a:t>
            </a:r>
            <a:r>
              <a:rPr lang="ru-RU" sz="1600" dirty="0" smtClean="0">
                <a:solidFill>
                  <a:srgbClr val="002060"/>
                </a:solidFill>
                <a:latin typeface="PermianSansTypeface" pitchFamily="50" charset="0"/>
              </a:rPr>
              <a:t>и </a:t>
            </a:r>
            <a:r>
              <a:rPr lang="ru-RU" sz="1600" b="1" dirty="0" smtClean="0">
                <a:solidFill>
                  <a:srgbClr val="002060"/>
                </a:solidFill>
                <a:latin typeface="PermianSansTypeface" pitchFamily="50" charset="0"/>
              </a:rPr>
              <a:t>«Сентиментальное путешествие по Франции и Италии»</a:t>
            </a:r>
            <a:r>
              <a:rPr lang="ru-RU" sz="1600" dirty="0" smtClean="0">
                <a:solidFill>
                  <a:srgbClr val="002060"/>
                </a:solidFill>
                <a:latin typeface="PermianSansTypeface" pitchFamily="50" charset="0"/>
              </a:rPr>
              <a:t>. Будучи священником, он также опубликовал многочисленные проповеди, принимал участие в местной политической жизни.</a:t>
            </a:r>
            <a:endParaRPr lang="ru-RU" sz="1600" dirty="0">
              <a:solidFill>
                <a:srgbClr val="002060"/>
              </a:solidFill>
              <a:latin typeface="PermianSansTypeface" pitchFamily="50" charset="0"/>
            </a:endParaRPr>
          </a:p>
        </p:txBody>
      </p:sp>
      <p:pic>
        <p:nvPicPr>
          <p:cNvPr id="8194" name="Picture 2" descr="C:\Users\user\Desktop\выставки ОХЛ\выставки литературный календарь\Стерн.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548680"/>
            <a:ext cx="1866900" cy="2343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94192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2050" name="Picture 2" descr="C:\Users\user\Desktop\выставки ОХЛ\выставки литературный календарь\images (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55576" y="764704"/>
            <a:ext cx="4032448" cy="4278094"/>
          </a:xfrm>
          <a:prstGeom prst="rect">
            <a:avLst/>
          </a:prstGeom>
          <a:noFill/>
        </p:spPr>
        <p:txBody>
          <a:bodyPr wrap="square" rtlCol="0">
            <a:spAutoFit/>
          </a:bodyPr>
          <a:lstStyle/>
          <a:p>
            <a:r>
              <a:rPr lang="ru-RU" sz="1600" b="1" dirty="0" smtClean="0">
                <a:solidFill>
                  <a:srgbClr val="002060"/>
                </a:solidFill>
                <a:latin typeface="PermianSansTypeface" pitchFamily="50" charset="0"/>
              </a:rPr>
              <a:t>24 Ноября</a:t>
            </a:r>
          </a:p>
          <a:p>
            <a:r>
              <a:rPr lang="ru-RU" sz="1600" b="1" dirty="0" smtClean="0">
                <a:solidFill>
                  <a:srgbClr val="002060"/>
                </a:solidFill>
                <a:latin typeface="PermianSansTypeface" pitchFamily="50" charset="0"/>
              </a:rPr>
              <a:t>120 лет со дня рождения</a:t>
            </a:r>
          </a:p>
          <a:p>
            <a:r>
              <a:rPr lang="ru-RU" sz="1600" b="1" dirty="0" smtClean="0">
                <a:solidFill>
                  <a:srgbClr val="002060"/>
                </a:solidFill>
                <a:latin typeface="PermianSansTypeface" pitchFamily="50" charset="0"/>
              </a:rPr>
              <a:t>Злобина Степана Павловича </a:t>
            </a:r>
          </a:p>
          <a:p>
            <a:r>
              <a:rPr lang="ru-RU" sz="1600" b="1" dirty="0" smtClean="0">
                <a:solidFill>
                  <a:srgbClr val="002060"/>
                </a:solidFill>
                <a:latin typeface="PermianSansTypeface" pitchFamily="50" charset="0"/>
              </a:rPr>
              <a:t>(1903-1965). </a:t>
            </a:r>
          </a:p>
          <a:p>
            <a:endParaRPr lang="ru-RU" sz="1600" dirty="0" smtClean="0">
              <a:solidFill>
                <a:srgbClr val="002060"/>
              </a:solidFill>
              <a:latin typeface="PermianSansTypeface" pitchFamily="50" charset="0"/>
            </a:endParaRPr>
          </a:p>
          <a:p>
            <a:r>
              <a:rPr lang="ru-RU" sz="1600" dirty="0" smtClean="0">
                <a:solidFill>
                  <a:srgbClr val="002060"/>
                </a:solidFill>
                <a:latin typeface="PermianSansTypeface" pitchFamily="50" charset="0"/>
              </a:rPr>
              <a:t>Русский советский писатель, поэт, педагог, лауреат Сталинской премии. Первая книга Злобина - сказка для детей </a:t>
            </a:r>
            <a:r>
              <a:rPr lang="ru-RU" sz="1600" b="1" dirty="0" smtClean="0">
                <a:solidFill>
                  <a:srgbClr val="002060"/>
                </a:solidFill>
                <a:latin typeface="PermianSansTypeface" pitchFamily="50" charset="0"/>
              </a:rPr>
              <a:t>"Переполох" - </a:t>
            </a:r>
            <a:r>
              <a:rPr lang="ru-RU" sz="1600" dirty="0" smtClean="0">
                <a:solidFill>
                  <a:srgbClr val="002060"/>
                </a:solidFill>
                <a:latin typeface="PermianSansTypeface" pitchFamily="50" charset="0"/>
              </a:rPr>
              <a:t>была напечатана в 1924. В 1928 опубликовал очерки    </a:t>
            </a:r>
            <a:r>
              <a:rPr lang="ru-RU" sz="1600" b="1" dirty="0" smtClean="0">
                <a:solidFill>
                  <a:srgbClr val="002060"/>
                </a:solidFill>
                <a:latin typeface="PermianSansTypeface" pitchFamily="50" charset="0"/>
              </a:rPr>
              <a:t>"По Башкирии", </a:t>
            </a:r>
            <a:r>
              <a:rPr lang="ru-RU" sz="1600" dirty="0" smtClean="0">
                <a:solidFill>
                  <a:srgbClr val="002060"/>
                </a:solidFill>
                <a:latin typeface="PermianSansTypeface" pitchFamily="50" charset="0"/>
              </a:rPr>
              <a:t>в 1929 вышел роман </a:t>
            </a:r>
            <a:r>
              <a:rPr lang="ru-RU" sz="1600" b="1" dirty="0" smtClean="0">
                <a:solidFill>
                  <a:srgbClr val="002060"/>
                </a:solidFill>
                <a:latin typeface="PermianSansTypeface" pitchFamily="50" charset="0"/>
              </a:rPr>
              <a:t>"Салават Юлаев». </a:t>
            </a:r>
            <a:r>
              <a:rPr lang="ru-RU" sz="1600" dirty="0" smtClean="0">
                <a:solidFill>
                  <a:srgbClr val="002060"/>
                </a:solidFill>
                <a:latin typeface="PermianSansTypeface" pitchFamily="50" charset="0"/>
              </a:rPr>
              <a:t>В послевоенные годы Злобин закончил роман</a:t>
            </a:r>
            <a:r>
              <a:rPr lang="ru-RU" sz="1600" b="1" dirty="0" smtClean="0">
                <a:solidFill>
                  <a:srgbClr val="002060"/>
                </a:solidFill>
                <a:latin typeface="PermianSansTypeface" pitchFamily="50" charset="0"/>
              </a:rPr>
              <a:t>     "Остров Буян" (1948), </a:t>
            </a:r>
            <a:r>
              <a:rPr lang="ru-RU" sz="1600" dirty="0" smtClean="0">
                <a:solidFill>
                  <a:srgbClr val="002060"/>
                </a:solidFill>
                <a:latin typeface="PermianSansTypeface" pitchFamily="50" charset="0"/>
              </a:rPr>
              <a:t>в 1951 был написан самый значительный его роман </a:t>
            </a:r>
            <a:r>
              <a:rPr lang="ru-RU" sz="1600" b="1" dirty="0" smtClean="0">
                <a:solidFill>
                  <a:srgbClr val="002060"/>
                </a:solidFill>
                <a:latin typeface="PermianSansTypeface" pitchFamily="50" charset="0"/>
              </a:rPr>
              <a:t>- "Степан Разин". </a:t>
            </a:r>
            <a:r>
              <a:rPr lang="ru-RU" sz="1600" dirty="0" smtClean="0">
                <a:solidFill>
                  <a:srgbClr val="002060"/>
                </a:solidFill>
                <a:latin typeface="PermianSansTypeface" pitchFamily="50" charset="0"/>
              </a:rPr>
              <a:t>Последний роман </a:t>
            </a:r>
            <a:r>
              <a:rPr lang="ru-RU" sz="1600" b="1" dirty="0" smtClean="0">
                <a:solidFill>
                  <a:srgbClr val="002060"/>
                </a:solidFill>
                <a:latin typeface="PermianSansTypeface" pitchFamily="50" charset="0"/>
              </a:rPr>
              <a:t>"Утро века" </a:t>
            </a:r>
            <a:r>
              <a:rPr lang="ru-RU" sz="1600" dirty="0" smtClean="0">
                <a:solidFill>
                  <a:srgbClr val="002060"/>
                </a:solidFill>
                <a:latin typeface="PermianSansTypeface" pitchFamily="50" charset="0"/>
              </a:rPr>
              <a:t>не был завершен</a:t>
            </a:r>
            <a:r>
              <a:rPr lang="ru-RU" sz="1600" b="1" dirty="0" smtClean="0">
                <a:solidFill>
                  <a:srgbClr val="002060"/>
                </a:solidFill>
                <a:latin typeface="PermianSansTypeface" pitchFamily="50" charset="0"/>
              </a:rPr>
              <a:t>.</a:t>
            </a:r>
            <a:endParaRPr lang="ru-RU" sz="1600" b="1" dirty="0">
              <a:solidFill>
                <a:srgbClr val="002060"/>
              </a:solidFill>
              <a:latin typeface="PermianSansTypeface" pitchFamily="50" charset="0"/>
            </a:endParaRPr>
          </a:p>
        </p:txBody>
      </p:sp>
      <p:pic>
        <p:nvPicPr>
          <p:cNvPr id="9219" name="Picture 3" descr="C:\Users\user\Desktop\выставки ОХЛ\выставки литературный календарь\imag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56" y="764704"/>
            <a:ext cx="1514475" cy="2181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4449740"/>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TotalTime>
  <Words>1015</Words>
  <Application>Microsoft Office PowerPoint</Application>
  <PresentationFormat>Экран (4:3)</PresentationFormat>
  <Paragraphs>60</Paragraphs>
  <Slides>10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user</cp:lastModifiedBy>
  <cp:revision>5</cp:revision>
  <dcterms:created xsi:type="dcterms:W3CDTF">2023-10-18T04:44:36Z</dcterms:created>
  <dcterms:modified xsi:type="dcterms:W3CDTF">2023-10-18T05:29:48Z</dcterms:modified>
</cp:coreProperties>
</file>